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indent="0" algn="l" defTabSz="914400">
      <a:defRPr sz="1800" kern="1200">
        <a:solidFill>
          <a:schemeClr val="tx1"/>
        </a:solidFill>
        <a:latin typeface="+mn-lt"/>
        <a:ea typeface="+mn-ea"/>
        <a:cs typeface="+mn-cs"/>
      </a:defRPr>
    </a:lvl1pPr>
    <a:lvl2pPr marL="457200" indent="0" algn="l" defTabSz="914400">
      <a:defRPr sz="1800" kern="1200">
        <a:solidFill>
          <a:schemeClr val="tx1"/>
        </a:solidFill>
        <a:latin typeface="+mn-lt"/>
        <a:ea typeface="+mn-ea"/>
        <a:cs typeface="+mn-cs"/>
      </a:defRPr>
    </a:lvl2pPr>
    <a:lvl3pPr marL="914400" indent="0" algn="l" defTabSz="914400">
      <a:defRPr sz="1800" kern="1200">
        <a:solidFill>
          <a:schemeClr val="tx1"/>
        </a:solidFill>
        <a:latin typeface="+mn-lt"/>
        <a:ea typeface="+mn-ea"/>
        <a:cs typeface="+mn-cs"/>
      </a:defRPr>
    </a:lvl3pPr>
    <a:lvl4pPr marL="1371600" indent="0" algn="l" defTabSz="914400">
      <a:defRPr sz="1800" kern="1200">
        <a:solidFill>
          <a:schemeClr val="tx1"/>
        </a:solidFill>
        <a:latin typeface="+mn-lt"/>
        <a:ea typeface="+mn-ea"/>
        <a:cs typeface="+mn-cs"/>
      </a:defRPr>
    </a:lvl4pPr>
    <a:lvl5pPr marL="1828800" indent="0" algn="l" defTabSz="914400">
      <a:defRPr sz="1800" kern="1200">
        <a:solidFill>
          <a:schemeClr val="tx1"/>
        </a:solidFill>
        <a:latin typeface="+mn-lt"/>
        <a:ea typeface="+mn-ea"/>
        <a:cs typeface="+mn-cs"/>
      </a:defRPr>
    </a:lvl5pPr>
    <a:lvl6pPr marL="2286000" indent="0" algn="l" defTabSz="914400">
      <a:defRPr sz="1800" kern="1200">
        <a:solidFill>
          <a:schemeClr val="tx1"/>
        </a:solidFill>
        <a:latin typeface="+mn-lt"/>
        <a:ea typeface="+mn-ea"/>
        <a:cs typeface="+mn-cs"/>
      </a:defRPr>
    </a:lvl6pPr>
    <a:lvl7pPr marL="2743200" indent="0" algn="l" defTabSz="914400">
      <a:defRPr sz="1800" kern="1200">
        <a:solidFill>
          <a:schemeClr val="tx1"/>
        </a:solidFill>
        <a:latin typeface="+mn-lt"/>
        <a:ea typeface="+mn-ea"/>
        <a:cs typeface="+mn-cs"/>
      </a:defRPr>
    </a:lvl7pPr>
    <a:lvl8pPr marL="3200400" indent="0" algn="l" defTabSz="914400">
      <a:defRPr sz="1800" kern="1200">
        <a:solidFill>
          <a:schemeClr val="tx1"/>
        </a:solidFill>
        <a:latin typeface="+mn-lt"/>
        <a:ea typeface="+mn-ea"/>
        <a:cs typeface="+mn-cs"/>
      </a:defRPr>
    </a:lvl8pPr>
    <a:lvl9pPr marL="3657600" indent="0" algn="l" defTabSz="914400">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22"/>
  </p:normalViewPr>
  <p:slideViewPr>
    <p:cSldViewPr snapToGrid="0">
      <p:cViewPr varScale="1">
        <p:scale>
          <a:sx n="113" d="100"/>
          <a:sy n="113" d="100"/>
        </p:scale>
        <p:origin x="544"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p:cNvSpPr>
            <a:spLocks noGrp="1"/>
          </p:cNvSpPr>
          <p:nvPr>
            <p:ph type="hdr" sz="quarter"/>
          </p:nvPr>
        </p:nvSpPr>
        <p:spPr>
          <a:prstGeom prst="rect">
            <a:avLst/>
          </a:prstGeom>
        </p:spPr>
        <p:txBody>
          <a:bodyPr/>
          <a:lstStyle/>
          <a:p>
            <a:endParaRPr/>
          </a:p>
        </p:txBody>
      </p:sp>
      <p:sp>
        <p:nvSpPr>
          <p:cNvPr id="3" name="Date Placeholder"/>
          <p:cNvSpPr>
            <a:spLocks noGrp="1"/>
          </p:cNvSpPr>
          <p:nvPr>
            <p:ph type="dt" sz="quarter" idx="1"/>
          </p:nvPr>
        </p:nvSpPr>
        <p:spPr>
          <a:prstGeom prst="rect">
            <a:avLst/>
          </a:prstGeom>
        </p:spPr>
        <p:txBody>
          <a:bodyPr/>
          <a:lstStyle/>
          <a:p>
            <a:endParaRPr/>
          </a:p>
        </p:txBody>
      </p:sp>
      <p:sp>
        <p:nvSpPr>
          <p:cNvPr id="4" name="Slide Image Placeholder"/>
          <p:cNvSpPr>
            <a:spLocks noGrp="1" noRot="1" noChangeAspect="1"/>
          </p:cNvSpPr>
          <p:nvPr>
            <p:ph type="sldImg" idx="2"/>
          </p:nvPr>
        </p:nvSpPr>
        <p:spPr>
          <a:prstGeom prst="rect">
            <a:avLst/>
          </a:prstGeom>
        </p:spPr>
        <p:txBody>
          <a:bodyPr/>
          <a:lstStyle/>
          <a:p>
            <a:endParaRPr/>
          </a:p>
        </p:txBody>
      </p:sp>
      <p:sp>
        <p:nvSpPr>
          <p:cNvPr id="5" name="Notes Placeholder"/>
          <p:cNvSpPr>
            <a:spLocks noGrp="1"/>
          </p:cNvSpPr>
          <p:nvPr>
            <p:ph type="body" sz="quarter" idx="3"/>
          </p:nvPr>
        </p:nvSpPr>
        <p:spPr>
          <a:prstGeom prst="rect">
            <a:avLst/>
          </a:prstGeom>
        </p:spPr>
        <p:txBody>
          <a:bodyPr/>
          <a:lstStyle/>
          <a:p>
            <a:endParaRPr/>
          </a:p>
        </p:txBody>
      </p:sp>
      <p:sp>
        <p:nvSpPr>
          <p:cNvPr id="6" name="Footer Placeholder"/>
          <p:cNvSpPr>
            <a:spLocks noGrp="1"/>
          </p:cNvSpPr>
          <p:nvPr>
            <p:ph type="ftr" sz="quarter" idx="4"/>
          </p:nvPr>
        </p:nvSpPr>
        <p:spPr>
          <a:prstGeom prst="rect">
            <a:avLst/>
          </a:prstGeom>
        </p:spPr>
        <p:txBody>
          <a:bodyPr/>
          <a:lstStyle/>
          <a:p>
            <a:endParaRPr/>
          </a:p>
        </p:txBody>
      </p:sp>
      <p:sp>
        <p:nvSpPr>
          <p:cNvPr id="7" name="Slide Number Placeholder"/>
          <p:cNvSpPr>
            <a:spLocks noGrp="1"/>
          </p:cNvSpPr>
          <p:nvPr>
            <p:ph type="sldNum" sz="quarter" idx="5"/>
          </p:nvPr>
        </p:nvSpPr>
        <p:spPr>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lvl1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Hello, and thank you for viewing this RDD 2026 on-demand presentation.</a:t>
            </a:r>
          </a:p>
          <a:p>
            <a:endParaRPr/>
          </a:p>
          <a:p>
            <a:r>
              <a:t>This presentation is titled Improvement in Inhalation Technique During a Pharmacy-Led Connected Inhaler Service Evaluation in Adults with Asthma or COPD.</a:t>
            </a:r>
          </a:p>
          <a:p>
            <a:endParaRPr/>
          </a:p>
          <a:p>
            <a:r>
              <a:t>The work was conducted by Judith Borst, Marco Franza, Mauro Citterio, Cristina Cova, Luca Ponti, and Martijn Grinovero, with affiliations at Apotheek De Vijfhoek, Amcor Plastiape, and Amiko.</a:t>
            </a:r>
          </a:p>
          <a:p>
            <a:endParaRPr/>
          </a:p>
          <a:p>
            <a:r>
              <a:t>The central idea is simple: connected inhaler data, when paired with pharmacist coaching, may help make inhalation technique visible and actionable during routine care. In this service evaluation, 5 community pharmacies in the Netherlands enrolled patients using connected inhaler sensors, and 59 patients had both first and last control data available for analysis. Overall, 72.9% of analyzed patients improved their inhalation technique over follow-up.</a:t>
            </a:r>
          </a:p>
        </p:txBody>
      </p:sp>
      <p:sp>
        <p:nvSpPr>
          <p:cNvPr id="4" name="Slide Number Placeholder 3"/>
          <p:cNvSpPr>
            <a:spLocks noGrp="1"/>
          </p:cNvSpPr>
          <p:nvPr>
            <p:ph type="sldNum" idx="5"/>
          </p:nvPr>
        </p:nvSpPr>
        <p:spPr/>
        <p:txBody>
          <a:bodyPr/>
          <a:lstStyle/>
          <a:p>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Incorrect inhaler technique remains a major practical problem in asthma and COPD care. Even when the right medication is prescribed and the patient is using the inhaler, the dose may not be delivered effectively if the maneuver is not performed correctly.</a:t>
            </a:r>
          </a:p>
          <a:p>
            <a:endParaRPr/>
          </a:p>
          <a:p>
            <a:r>
              <a:t>Traditionally, technique assessment depends on observation, patient recall, or periodic instruction. Those approaches are useful, but they can miss what happens during everyday inhaler use.</a:t>
            </a:r>
          </a:p>
          <a:p>
            <a:endParaRPr/>
          </a:p>
          <a:p>
            <a:r>
              <a:t>Connected inhaler sensors offer a different kind of signal. They can capture objective indicators of the inspiratory maneuver during routine use, such as peak inspiratory flow, inhalation duration, and device orientation.</a:t>
            </a:r>
          </a:p>
          <a:p>
            <a:endParaRPr/>
          </a:p>
          <a:p>
            <a:r>
              <a:t>The service model evaluated here links that objective signal to pharmacist follow-up. The practical question was whether a pharmacy-led service using connected inhaler feedback was associated with better inhalation quality between early and late follow-up.</a:t>
            </a:r>
          </a:p>
        </p:txBody>
      </p:sp>
      <p:sp>
        <p:nvSpPr>
          <p:cNvPr id="4" name="Slide Number Placeholder 3"/>
          <p:cNvSpPr>
            <a:spLocks noGrp="1"/>
          </p:cNvSpPr>
          <p:nvPr>
            <p:ph type="sldNum" idx="5"/>
          </p:nvPr>
        </p:nvSpPr>
        <p:spPr/>
        <p:txBody>
          <a:bodyPr/>
          <a:lstStyle/>
          <a:p>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The evaluation followed a three-part routine-care model: enroll, measure, and coach.</a:t>
            </a:r>
          </a:p>
          <a:p>
            <a:endParaRPr/>
          </a:p>
          <a:p>
            <a:r>
              <a:t>First, adults with asthma or COPD who were already using inhaled therapy were enrolled across 5 community pharmacies in the Netherlands. 72 patients entered the service.</a:t>
            </a:r>
          </a:p>
          <a:p>
            <a:endParaRPr/>
          </a:p>
          <a:p>
            <a:r>
              <a:t>Second, connected sensors integrated with the Respiro platform captured inhalation maneuvers during everyday use. The devices represented in the evaluation included Ellipta, Nexthaler, and RS01 sensor integrations.</a:t>
            </a:r>
          </a:p>
          <a:p>
            <a:endParaRPr/>
          </a:p>
          <a:p>
            <a:r>
              <a:t>Third, pharmacists used the sensor-derived feedback during onboarding and follow-up encounters. The intent was not only to record inhaler use, but to identify specific technique issues and provide corrective coaching. Follow-up occurred over approximately one month in routine clinical practice.</a:t>
            </a:r>
          </a:p>
          <a:p>
            <a:endParaRPr/>
          </a:p>
          <a:p>
            <a:r>
              <a:t>This is important because the service is designed around normal pharmacy workflow rather than a highly controlled research visit.</a:t>
            </a:r>
          </a:p>
        </p:txBody>
      </p:sp>
      <p:sp>
        <p:nvSpPr>
          <p:cNvPr id="4" name="Slide Number Placeholder 3"/>
          <p:cNvSpPr>
            <a:spLocks noGrp="1"/>
          </p:cNvSpPr>
          <p:nvPr>
            <p:ph type="sldNum" idx="5"/>
          </p:nvPr>
        </p:nvSpPr>
        <p:spPr/>
        <p:txBody>
          <a:bodyPr/>
          <a:lstStyle/>
          <a:p>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Inhalations were classified into three quality groups.</a:t>
            </a:r>
          </a:p>
          <a:p>
            <a:endParaRPr/>
          </a:p>
          <a:p>
            <a:r>
              <a:t>Good inhalations had no detected errors. Fair inhalations had at least one non-critical error. Poor inhalations had at least one critical error.</a:t>
            </a:r>
          </a:p>
          <a:p>
            <a:endParaRPr/>
          </a:p>
          <a:p>
            <a:r>
              <a:t>For each patient, the analysis compared the first control period with the last control period. Patient-level percentages of Good, Fair, and Poor inhalations were calculated overall and also for the individual parameters of peak inspiratory flow, inhalation duration, and orientation.</a:t>
            </a:r>
          </a:p>
          <a:p>
            <a:endParaRPr/>
          </a:p>
          <a:p>
            <a:r>
              <a:t>The paired first-to-last comparison was analyzed using the Wilcoxon signed-rank test. This matters because the analysis focuses on within-patient change over time, rather than comparing different groups of patients.</a:t>
            </a:r>
          </a:p>
        </p:txBody>
      </p:sp>
      <p:sp>
        <p:nvSpPr>
          <p:cNvPr id="4" name="Slide Number Placeholder 3"/>
          <p:cNvSpPr>
            <a:spLocks noGrp="1"/>
          </p:cNvSpPr>
          <p:nvPr>
            <p:ph type="sldNum" idx="5"/>
          </p:nvPr>
        </p:nvSpPr>
        <p:spPr/>
        <p:txBody>
          <a:bodyPr/>
          <a:lstStyle/>
          <a:p>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59 patients completed at least two pharmacy visits and were included in the first-to-last control analysis.</a:t>
            </a:r>
          </a:p>
          <a:p>
            <a:endParaRPr/>
          </a:p>
          <a:p>
            <a:r>
              <a:t>Of these, 40 patients had asthma and 19 had COPD. In the asthma group, there were 13 male and 27 female patients, with a mean age of 53.0 years. In the COPD group, there were 8 male and 11 female patients, with a mean age of 66.7 years.</a:t>
            </a:r>
          </a:p>
          <a:p>
            <a:endParaRPr/>
          </a:p>
          <a:p>
            <a:r>
              <a:t>Mean measured adherence across the analyzed group was 82.1%.</a:t>
            </a:r>
          </a:p>
          <a:p>
            <a:endParaRPr/>
          </a:p>
          <a:p>
            <a:r>
              <a:t>It is important to interpret this population correctly. This was a routine-care service evaluation, not a randomized controlled trial. The analyzed set reflects patients who completed the service follow-up, so the findings should be read as observed improvement within a pharmacy-led connected inhaler service.</a:t>
            </a:r>
          </a:p>
        </p:txBody>
      </p:sp>
      <p:sp>
        <p:nvSpPr>
          <p:cNvPr id="4" name="Slide Number Placeholder 3"/>
          <p:cNvSpPr>
            <a:spLocks noGrp="1"/>
          </p:cNvSpPr>
          <p:nvPr>
            <p:ph type="sldNum" idx="5"/>
          </p:nvPr>
        </p:nvSpPr>
        <p:spPr/>
        <p:txBody>
          <a:bodyPr/>
          <a:lstStyle/>
          <a:p>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The overall inhalation quality results moved in the desired direction.</a:t>
            </a:r>
          </a:p>
          <a:p>
            <a:endParaRPr/>
          </a:p>
          <a:p>
            <a:r>
              <a:t>Good inhalations increased from the first control period to the last control period. At last control, Good inhalations represented 64.1% of inhalations, which was an increase of 15.7 percentage points. This change was statistically significant, with p &lt; 0.001.</a:t>
            </a:r>
          </a:p>
          <a:p>
            <a:endParaRPr/>
          </a:p>
          <a:p>
            <a:r>
              <a:t>Poor inhalations decreased. At last control, Poor inhalations represented 18.1% of inhalations, a reduction of 11.1 percentage points, with p &lt; 0.001.</a:t>
            </a:r>
          </a:p>
          <a:p>
            <a:endParaRPr/>
          </a:p>
          <a:p>
            <a:r>
              <a:t>Fair inhalations also decreased, from approximately 22.4% to 17.8%, a reduction of 4.6 percentage points, with p = 0.05.</a:t>
            </a:r>
          </a:p>
          <a:p>
            <a:endParaRPr/>
          </a:p>
          <a:p>
            <a:r>
              <a:t>At the patient level, 43 of 59 analyzed patients improved their inhalation technique. That corresponds to 72.9% of the analyzed cohort.</a:t>
            </a:r>
          </a:p>
        </p:txBody>
      </p:sp>
      <p:sp>
        <p:nvSpPr>
          <p:cNvPr id="4" name="Slide Number Placeholder 3"/>
          <p:cNvSpPr>
            <a:spLocks noGrp="1"/>
          </p:cNvSpPr>
          <p:nvPr>
            <p:ph type="sldNum" idx="5"/>
          </p:nvPr>
        </p:nvSpPr>
        <p:spPr/>
        <p:txBody>
          <a:bodyPr/>
          <a:lstStyle/>
          <a:p>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The parameter-specific results show that improvement was not limited to one single aspect of the inhalation maneuver.</a:t>
            </a:r>
          </a:p>
          <a:p>
            <a:endParaRPr/>
          </a:p>
          <a:p>
            <a:r>
              <a:t>For peak inspiratory flow, Good classifications increased by 10.6 percentage points, with p = 0.002. Poor PIF classifications decreased by 6.3 percentage points, with p = 0.004.</a:t>
            </a:r>
          </a:p>
          <a:p>
            <a:endParaRPr/>
          </a:p>
          <a:p>
            <a:r>
              <a:t>For inhalation duration, Good classifications increased by 11.8 percentage points, and Poor classifications decreased by the same amount. Both changes had p &lt; 0.001.</a:t>
            </a:r>
          </a:p>
          <a:p>
            <a:endParaRPr/>
          </a:p>
          <a:p>
            <a:r>
              <a:t>For orientation, Good classifications increased by 10.2 percentage points, while Fair classifications decreased by 10.2 percentage points. Both changes had p &lt; 0.001.</a:t>
            </a:r>
          </a:p>
          <a:p>
            <a:endParaRPr/>
          </a:p>
          <a:p>
            <a:r>
              <a:t>Together, these results suggest a broad shift toward more stable and correct inhalation performance across flow, duration, and device handling.</a:t>
            </a:r>
          </a:p>
        </p:txBody>
      </p:sp>
      <p:sp>
        <p:nvSpPr>
          <p:cNvPr id="4" name="Slide Number Placeholder 3"/>
          <p:cNvSpPr>
            <a:spLocks noGrp="1"/>
          </p:cNvSpPr>
          <p:nvPr>
            <p:ph type="sldNum" idx="5"/>
          </p:nvPr>
        </p:nvSpPr>
        <p:spPr/>
        <p:txBody>
          <a:bodyPr/>
          <a:lstStyle/>
          <a:p>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In conclusion, inhalation technique improved between the initial and final assessment periods in this pharmacy-led connected inhaler service evaluation.</a:t>
            </a:r>
          </a:p>
          <a:p>
            <a:endParaRPr/>
          </a:p>
          <a:p>
            <a:r>
              <a:t>The most important finding is the combination of more error-free inhalations and fewer critical-error inhalations. The parameter-level analyses also support the same direction of change across peak inspiratory flow, inhalation duration, and orientation.</a:t>
            </a:r>
          </a:p>
          <a:p>
            <a:endParaRPr/>
          </a:p>
          <a:p>
            <a:r>
              <a:t>These findings support the role of connected inhaler technologies as part of pharmacy-led follow-up, especially when objective sensor-derived assessments are used to guide targeted corrective coaching.</a:t>
            </a:r>
          </a:p>
          <a:p>
            <a:endParaRPr/>
          </a:p>
          <a:p>
            <a:r>
              <a:t>At the same time, the interpretation should remain appropriate to the study design. This was a routine-care service evaluation, so the results support feasibility and observed improvement, not randomized efficacy.</a:t>
            </a:r>
          </a:p>
          <a:p>
            <a:endParaRPr/>
          </a:p>
          <a:p>
            <a:r>
              <a:t>Thank you for listening.</a:t>
            </a:r>
          </a:p>
        </p:txBody>
      </p:sp>
      <p:sp>
        <p:nvSpPr>
          <p:cNvPr id="4" name="Slide Number Placeholder 3"/>
          <p:cNvSpPr>
            <a:spLocks noGrp="1"/>
          </p:cNvSpPr>
          <p:nvPr>
            <p:ph type="sldNum" idx="5"/>
          </p:nvPr>
        </p:nvSpPr>
        <p:spPr/>
        <p:txBody>
          <a:bodyPr/>
          <a:lstStyle/>
          <a:p>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Master">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a:lvl1pPr algn="l">
        <a:lnSpc>
          <a:spcPct val="90000"/>
        </a:lnSpc>
        <a:spcBef>
          <a:spcPts val="0"/>
        </a:spcBef>
        <a:buNone/>
        <a:defRPr sz="4400">
          <a:solidFill>
            <a:schemeClr val="tx1"/>
          </a:solidFill>
          <a:latin typeface="+mj-lt"/>
          <a:ea typeface="+mj-lt"/>
          <a:cs typeface="+mj-lt"/>
        </a:defRPr>
      </a:lvl1pPr>
    </p:titleStyle>
    <p:bodyStyle>
      <a:lvl1pPr marL="228600" indent="-228600" algn="l">
        <a:lnSpc>
          <a:spcPct val="90000"/>
        </a:lnSpc>
        <a:spcBef>
          <a:spcPts val="1000"/>
        </a:spcBef>
        <a:buChar char="•"/>
        <a:defRPr sz="2800">
          <a:solidFill>
            <a:schemeClr val="tx1"/>
          </a:solidFill>
          <a:latin typeface="+mn-lt"/>
          <a:ea typeface="+mn-lt"/>
          <a:cs typeface="+mn-lt"/>
        </a:defRPr>
      </a:lvl1pPr>
      <a:lvl2pPr marL="685800" indent="-228600" algn="l">
        <a:lnSpc>
          <a:spcPct val="90000"/>
        </a:lnSpc>
        <a:spcBef>
          <a:spcPts val="500"/>
        </a:spcBef>
        <a:buChar char="•"/>
        <a:defRPr sz="2400">
          <a:solidFill>
            <a:schemeClr val="tx1"/>
          </a:solidFill>
          <a:latin typeface="+mn-lt"/>
          <a:ea typeface="+mn-lt"/>
          <a:cs typeface="+mn-lt"/>
        </a:defRPr>
      </a:lvl2pPr>
      <a:lvl3pPr marL="1143000" indent="-228600" algn="l">
        <a:lnSpc>
          <a:spcPct val="90000"/>
        </a:lnSpc>
        <a:spcBef>
          <a:spcPts val="500"/>
        </a:spcBef>
        <a:buChar char="•"/>
        <a:defRPr sz="2000">
          <a:solidFill>
            <a:schemeClr val="tx1"/>
          </a:solidFill>
          <a:latin typeface="+mn-lt"/>
          <a:ea typeface="+mn-lt"/>
          <a:cs typeface="+mn-lt"/>
        </a:defRPr>
      </a:lvl3pPr>
      <a:lvl4pPr marL="1600200" indent="-228600" algn="l">
        <a:lnSpc>
          <a:spcPct val="90000"/>
        </a:lnSpc>
        <a:spcBef>
          <a:spcPts val="500"/>
        </a:spcBef>
        <a:buChar char="•"/>
        <a:defRPr sz="1800">
          <a:solidFill>
            <a:schemeClr val="tx1"/>
          </a:solidFill>
          <a:latin typeface="+mn-lt"/>
          <a:ea typeface="+mn-lt"/>
          <a:cs typeface="+mn-lt"/>
        </a:defRPr>
      </a:lvl4pPr>
      <a:lvl5pPr marL="2057400" indent="-228600" algn="l">
        <a:lnSpc>
          <a:spcPct val="90000"/>
        </a:lnSpc>
        <a:spcBef>
          <a:spcPts val="500"/>
        </a:spcBef>
        <a:buChar char="•"/>
        <a:defRPr sz="1800">
          <a:solidFill>
            <a:schemeClr val="tx1"/>
          </a:solidFill>
          <a:latin typeface="+mn-lt"/>
          <a:ea typeface="+mn-lt"/>
          <a:cs typeface="+mn-lt"/>
        </a:defRPr>
      </a:lvl5pPr>
      <a:lvl6pPr marL="2514600" indent="-228600" algn="l">
        <a:lnSpc>
          <a:spcPct val="90000"/>
        </a:lnSpc>
        <a:spcBef>
          <a:spcPts val="500"/>
        </a:spcBef>
        <a:buChar char="•"/>
        <a:defRPr sz="1800">
          <a:solidFill>
            <a:schemeClr val="tx1"/>
          </a:solidFill>
          <a:latin typeface="+mn-lt"/>
          <a:ea typeface="+mn-lt"/>
          <a:cs typeface="+mn-lt"/>
        </a:defRPr>
      </a:lvl6pPr>
      <a:lvl7pPr marL="2971800" indent="-228600" algn="l">
        <a:lnSpc>
          <a:spcPct val="90000"/>
        </a:lnSpc>
        <a:spcBef>
          <a:spcPts val="500"/>
        </a:spcBef>
        <a:buChar char="•"/>
        <a:defRPr sz="1800">
          <a:solidFill>
            <a:schemeClr val="tx1"/>
          </a:solidFill>
          <a:latin typeface="+mn-lt"/>
          <a:ea typeface="+mn-lt"/>
          <a:cs typeface="+mn-lt"/>
        </a:defRPr>
      </a:lvl7pPr>
      <a:lvl8pPr marL="3429000" indent="-228600" algn="l">
        <a:lnSpc>
          <a:spcPct val="90000"/>
        </a:lnSpc>
        <a:spcBef>
          <a:spcPts val="500"/>
        </a:spcBef>
        <a:buChar char="•"/>
        <a:defRPr sz="1800">
          <a:solidFill>
            <a:schemeClr val="tx1"/>
          </a:solidFill>
          <a:latin typeface="+mn-lt"/>
          <a:ea typeface="+mn-lt"/>
          <a:cs typeface="+mn-lt"/>
        </a:defRPr>
      </a:lvl8pPr>
      <a:lvl9pPr marL="3886200" indent="-228600" algn="l">
        <a:lnSpc>
          <a:spcPct val="90000"/>
        </a:lnSpc>
        <a:spcBef>
          <a:spcPts val="500"/>
        </a:spcBef>
        <a:buChar char="•"/>
        <a:defRPr sz="1800">
          <a:solidFill>
            <a:schemeClr val="tx1"/>
          </a:solidFill>
          <a:latin typeface="+mn-lt"/>
          <a:ea typeface="+mn-lt"/>
          <a:cs typeface="+mn-lt"/>
        </a:defRPr>
      </a:lvl9pPr>
    </p:bodyStyle>
    <p:otherStyle>
      <a:lvl1pPr marL="0" algn="l">
        <a:buNone/>
        <a:defRPr sz="1800">
          <a:solidFill>
            <a:schemeClr val="tx1"/>
          </a:solidFill>
          <a:latin typeface="+mn-lt"/>
          <a:ea typeface="+mn-lt"/>
          <a:cs typeface="+mn-lt"/>
        </a:defRPr>
      </a:lvl1pPr>
      <a:lvl2pPr marL="457200" algn="l">
        <a:buNone/>
        <a:defRPr sz="1800">
          <a:solidFill>
            <a:schemeClr val="tx1"/>
          </a:solidFill>
          <a:latin typeface="+mn-lt"/>
          <a:ea typeface="+mn-lt"/>
          <a:cs typeface="+mn-lt"/>
        </a:defRPr>
      </a:lvl2pPr>
      <a:lvl3pPr marL="914400" algn="l">
        <a:buNone/>
        <a:defRPr sz="1800">
          <a:solidFill>
            <a:schemeClr val="tx1"/>
          </a:solidFill>
          <a:latin typeface="+mn-lt"/>
          <a:ea typeface="+mn-lt"/>
          <a:cs typeface="+mn-lt"/>
        </a:defRPr>
      </a:lvl3pPr>
      <a:lvl4pPr marL="1371600" algn="l">
        <a:buNone/>
        <a:defRPr sz="1800">
          <a:solidFill>
            <a:schemeClr val="tx1"/>
          </a:solidFill>
          <a:latin typeface="+mn-lt"/>
          <a:ea typeface="+mn-lt"/>
          <a:cs typeface="+mn-lt"/>
        </a:defRPr>
      </a:lvl4pPr>
      <a:lvl5pPr marL="1828800" algn="l">
        <a:buNone/>
        <a:defRPr sz="1800">
          <a:solidFill>
            <a:schemeClr val="tx1"/>
          </a:solidFill>
          <a:latin typeface="+mn-lt"/>
          <a:ea typeface="+mn-lt"/>
          <a:cs typeface="+mn-lt"/>
        </a:defRPr>
      </a:lvl5pPr>
      <a:lvl6pPr marL="2286000" algn="l">
        <a:buNone/>
        <a:defRPr sz="1800">
          <a:solidFill>
            <a:schemeClr val="tx1"/>
          </a:solidFill>
          <a:latin typeface="+mn-lt"/>
          <a:ea typeface="+mn-lt"/>
          <a:cs typeface="+mn-lt"/>
        </a:defRPr>
      </a:lvl6pPr>
      <a:lvl7pPr marL="2743200" algn="l">
        <a:buNone/>
        <a:defRPr sz="1800">
          <a:solidFill>
            <a:schemeClr val="tx1"/>
          </a:solidFill>
          <a:latin typeface="+mn-lt"/>
          <a:ea typeface="+mn-lt"/>
          <a:cs typeface="+mn-lt"/>
        </a:defRPr>
      </a:lvl7pPr>
      <a:lvl8pPr marL="3200400" algn="l">
        <a:buNone/>
        <a:defRPr sz="1800">
          <a:solidFill>
            <a:schemeClr val="tx1"/>
          </a:solidFill>
          <a:latin typeface="+mn-lt"/>
          <a:ea typeface="+mn-lt"/>
          <a:cs typeface="+mn-lt"/>
        </a:defRPr>
      </a:lvl8pPr>
      <a:lvl9pPr marL="3657600" algn="l">
        <a:buNone/>
        <a:defRPr sz="1800">
          <a:solidFill>
            <a:schemeClr val="tx1"/>
          </a:solidFill>
          <a:latin typeface="+mn-lt"/>
          <a:ea typeface="+mn-lt"/>
          <a:cs typeface="+mn-lt"/>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background">
            <a:extLst>
              <a:ext uri="{FF2B5EF4-FFF2-40B4-BE49-F238E27FC236}">
                <a16:creationId xmlns:a16="http://schemas.microsoft.com/office/drawing/2014/main" id="{EA9E2F98-B14D-4B82-BFD3-1F98F840EA24}"/>
              </a:ext>
            </a:extLst>
          </p:cNvPr>
          <p:cNvSpPr>
            <a:spLocks noGrp="1"/>
          </p:cNvSpPr>
          <p:nvPr/>
        </p:nvSpPr>
        <p:spPr>
          <a:xfrm>
            <a:off x="0" y="0"/>
            <a:ext cx="12192000" cy="6858000"/>
          </a:xfrm>
          <a:prstGeom prst="rect">
            <a:avLst/>
          </a:prstGeom>
          <a:solidFill>
            <a:srgbClr val="F1F4F5"/>
          </a:solidFill>
          <a:ln w="0">
            <a:solidFill>
              <a:srgbClr val="000000">
                <a:alpha val="0"/>
              </a:srgbClr>
            </a:solidFill>
            <a:prstDash val="solid"/>
          </a:ln>
        </p:spPr>
        <p:txBody>
          <a:bodyPr/>
          <a:lstStyle/>
          <a:p>
            <a:endParaRPr lang="en-US"/>
          </a:p>
        </p:txBody>
      </p:sp>
      <p:sp>
        <p:nvSpPr>
          <p:cNvPr id="2" name="Rectangle 1">
            <a:extLst>
              <a:ext uri="{FF2B5EF4-FFF2-40B4-BE49-F238E27FC236}">
                <a16:creationId xmlns:a16="http://schemas.microsoft.com/office/drawing/2014/main" id="{A0630B7B-D2E2-4BE9-B75F-75AC4BB5A69F}"/>
              </a:ext>
            </a:extLst>
          </p:cNvPr>
          <p:cNvSpPr>
            <a:spLocks noGrp="1"/>
          </p:cNvSpPr>
          <p:nvPr/>
        </p:nvSpPr>
        <p:spPr>
          <a:xfrm>
            <a:off x="0" y="0"/>
            <a:ext cx="7524750" cy="6858000"/>
          </a:xfrm>
          <a:prstGeom prst="rect">
            <a:avLst/>
          </a:prstGeom>
          <a:solidFill>
            <a:srgbClr val="002022"/>
          </a:solidFill>
          <a:ln w="0">
            <a:solidFill>
              <a:srgbClr val="000000">
                <a:alpha val="0"/>
              </a:srgbClr>
            </a:solidFill>
            <a:prstDash val="solid"/>
          </a:ln>
        </p:spPr>
        <p:txBody>
          <a:bodyPr/>
          <a:lstStyle/>
          <a:p>
            <a:endParaRPr lang="en-US"/>
          </a:p>
        </p:txBody>
      </p:sp>
      <p:sp>
        <p:nvSpPr>
          <p:cNvPr id="3" name="Rectangle 2">
            <a:extLst>
              <a:ext uri="{FF2B5EF4-FFF2-40B4-BE49-F238E27FC236}">
                <a16:creationId xmlns:a16="http://schemas.microsoft.com/office/drawing/2014/main" id="{386B95E3-EBFD-49AB-B677-F438D8C1F512}"/>
              </a:ext>
            </a:extLst>
          </p:cNvPr>
          <p:cNvSpPr>
            <a:spLocks noGrp="1"/>
          </p:cNvSpPr>
          <p:nvPr/>
        </p:nvSpPr>
        <p:spPr>
          <a:xfrm>
            <a:off x="7524750" y="0"/>
            <a:ext cx="4667250" cy="6858000"/>
          </a:xfrm>
          <a:prstGeom prst="rect">
            <a:avLst/>
          </a:prstGeom>
          <a:solidFill>
            <a:srgbClr val="A8F0FF"/>
          </a:solidFill>
          <a:ln w="0">
            <a:solidFill>
              <a:srgbClr val="000000">
                <a:alpha val="0"/>
              </a:srgbClr>
            </a:solidFill>
            <a:prstDash val="solid"/>
          </a:ln>
        </p:spPr>
        <p:txBody>
          <a:bodyPr/>
          <a:lstStyle/>
          <a:p>
            <a:endParaRPr lang="en-US"/>
          </a:p>
        </p:txBody>
      </p:sp>
      <p:sp>
        <p:nvSpPr>
          <p:cNvPr id="4" name="Rounded Rectangle 3">
            <a:extLst>
              <a:ext uri="{FF2B5EF4-FFF2-40B4-BE49-F238E27FC236}">
                <a16:creationId xmlns:a16="http://schemas.microsoft.com/office/drawing/2014/main" id="{AD84800B-E873-4284-8309-DDA167326522}"/>
              </a:ext>
            </a:extLst>
          </p:cNvPr>
          <p:cNvSpPr>
            <a:spLocks noGrp="1"/>
          </p:cNvSpPr>
          <p:nvPr/>
        </p:nvSpPr>
        <p:spPr>
          <a:xfrm>
            <a:off x="609600" y="552450"/>
            <a:ext cx="6286500" cy="5753100"/>
          </a:xfrm>
          <a:prstGeom prst="roundRect">
            <a:avLst>
              <a:gd name="adj" fmla="val 1325"/>
            </a:avLst>
          </a:prstGeom>
          <a:solidFill>
            <a:srgbClr val="000000">
              <a:alpha val="0"/>
            </a:srgbClr>
          </a:solidFill>
          <a:ln w="9525">
            <a:solidFill>
              <a:srgbClr val="31575D"/>
            </a:solidFill>
            <a:prstDash val="solid"/>
          </a:ln>
        </p:spPr>
        <p:txBody>
          <a:bodyPr/>
          <a:lstStyle/>
          <a:p>
            <a:endParaRPr lang="en-US"/>
          </a:p>
        </p:txBody>
      </p:sp>
      <p:sp>
        <p:nvSpPr>
          <p:cNvPr id="5" name="Rectangle 4">
            <a:extLst>
              <a:ext uri="{FF2B5EF4-FFF2-40B4-BE49-F238E27FC236}">
                <a16:creationId xmlns:a16="http://schemas.microsoft.com/office/drawing/2014/main" id="{6CC53857-89B4-495B-A3B1-C274B8ABF08F}"/>
              </a:ext>
            </a:extLst>
          </p:cNvPr>
          <p:cNvSpPr>
            <a:spLocks noGrp="1"/>
          </p:cNvSpPr>
          <p:nvPr/>
        </p:nvSpPr>
        <p:spPr>
          <a:xfrm>
            <a:off x="781050" y="762000"/>
            <a:ext cx="533400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A8F0FF"/>
                </a:solidFill>
                <a:latin typeface="Aptos"/>
                <a:ea typeface="Aptos"/>
                <a:cs typeface="Aptos"/>
              </a:defRPr>
            </a:pPr>
            <a:r>
              <a:rPr sz="1200" b="1">
                <a:solidFill>
                  <a:srgbClr val="A8F0FF"/>
                </a:solidFill>
                <a:latin typeface="Aptos"/>
                <a:ea typeface="Aptos"/>
                <a:cs typeface="Aptos"/>
              </a:rPr>
              <a:t>RDD 2026 ON-DEMAND PRESENTATION</a:t>
            </a:r>
          </a:p>
        </p:txBody>
      </p:sp>
      <p:sp>
        <p:nvSpPr>
          <p:cNvPr id="6" name="Rectangle 5">
            <a:extLst>
              <a:ext uri="{FF2B5EF4-FFF2-40B4-BE49-F238E27FC236}">
                <a16:creationId xmlns:a16="http://schemas.microsoft.com/office/drawing/2014/main" id="{F91C4D06-8BE6-43E8-9DE5-749CCF3EB0D3}"/>
              </a:ext>
            </a:extLst>
          </p:cNvPr>
          <p:cNvSpPr>
            <a:spLocks noGrp="1"/>
          </p:cNvSpPr>
          <p:nvPr/>
        </p:nvSpPr>
        <p:spPr>
          <a:xfrm>
            <a:off x="781050" y="1390650"/>
            <a:ext cx="6191250" cy="1695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250" b="1">
                <a:solidFill>
                  <a:srgbClr val="FFFFFF"/>
                </a:solidFill>
                <a:latin typeface="Aptos Display"/>
                <a:ea typeface="Aptos Display"/>
                <a:cs typeface="Aptos Display"/>
              </a:defRPr>
            </a:pPr>
            <a:r>
              <a:rPr sz="2250" b="1">
                <a:solidFill>
                  <a:srgbClr val="FFFFFF"/>
                </a:solidFill>
                <a:latin typeface="Aptos Display"/>
                <a:ea typeface="Aptos Display"/>
                <a:cs typeface="Aptos Display"/>
              </a:rPr>
              <a:t>Improvement in Inhalation Technique</a:t>
            </a:r>
          </a:p>
          <a:p>
            <a:pPr algn="l">
              <a:defRPr sz="2250" b="1">
                <a:solidFill>
                  <a:srgbClr val="FFFFFF"/>
                </a:solidFill>
                <a:latin typeface="Aptos Display"/>
                <a:ea typeface="Aptos Display"/>
                <a:cs typeface="Aptos Display"/>
              </a:defRPr>
            </a:pPr>
            <a:r>
              <a:rPr sz="2250" b="1">
                <a:solidFill>
                  <a:srgbClr val="FFFFFF"/>
                </a:solidFill>
                <a:latin typeface="Aptos Display"/>
                <a:ea typeface="Aptos Display"/>
                <a:cs typeface="Aptos Display"/>
              </a:rPr>
              <a:t>During a Pharmacy-Led Connected</a:t>
            </a:r>
          </a:p>
          <a:p>
            <a:pPr algn="l">
              <a:defRPr sz="2250" b="1">
                <a:solidFill>
                  <a:srgbClr val="FFFFFF"/>
                </a:solidFill>
                <a:latin typeface="Aptos Display"/>
                <a:ea typeface="Aptos Display"/>
                <a:cs typeface="Aptos Display"/>
              </a:defRPr>
            </a:pPr>
            <a:r>
              <a:rPr sz="2250" b="1">
                <a:solidFill>
                  <a:srgbClr val="FFFFFF"/>
                </a:solidFill>
                <a:latin typeface="Aptos Display"/>
                <a:ea typeface="Aptos Display"/>
                <a:cs typeface="Aptos Display"/>
              </a:rPr>
              <a:t>Inhaler Service Evaluation in Adults</a:t>
            </a:r>
          </a:p>
          <a:p>
            <a:pPr algn="l">
              <a:defRPr sz="2250" b="1">
                <a:solidFill>
                  <a:srgbClr val="FFFFFF"/>
                </a:solidFill>
                <a:latin typeface="Aptos Display"/>
                <a:ea typeface="Aptos Display"/>
                <a:cs typeface="Aptos Display"/>
              </a:defRPr>
            </a:pPr>
            <a:r>
              <a:rPr sz="2250" b="1">
                <a:solidFill>
                  <a:srgbClr val="FFFFFF"/>
                </a:solidFill>
                <a:latin typeface="Aptos Display"/>
                <a:ea typeface="Aptos Display"/>
                <a:cs typeface="Aptos Display"/>
              </a:rPr>
              <a:t>with Asthma or COPD</a:t>
            </a:r>
          </a:p>
        </p:txBody>
      </p:sp>
      <p:sp>
        <p:nvSpPr>
          <p:cNvPr id="7" name="Rectangle 6">
            <a:extLst>
              <a:ext uri="{FF2B5EF4-FFF2-40B4-BE49-F238E27FC236}">
                <a16:creationId xmlns:a16="http://schemas.microsoft.com/office/drawing/2014/main" id="{4AF06B8F-2135-4D60-97DE-423E8DBB2BC1}"/>
              </a:ext>
            </a:extLst>
          </p:cNvPr>
          <p:cNvSpPr>
            <a:spLocks noGrp="1"/>
          </p:cNvSpPr>
          <p:nvPr/>
        </p:nvSpPr>
        <p:spPr>
          <a:xfrm>
            <a:off x="800100" y="3486150"/>
            <a:ext cx="6096000" cy="4191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425" b="0">
                <a:solidFill>
                  <a:srgbClr val="DDE3E5"/>
                </a:solidFill>
                <a:latin typeface="Aptos"/>
                <a:ea typeface="Aptos"/>
                <a:cs typeface="Aptos"/>
              </a:defRPr>
            </a:pPr>
            <a:r>
              <a:rPr sz="1425" b="0">
                <a:solidFill>
                  <a:srgbClr val="DDE3E5"/>
                </a:solidFill>
                <a:latin typeface="Aptos"/>
                <a:ea typeface="Aptos"/>
                <a:cs typeface="Aptos"/>
              </a:rPr>
              <a:t>Judith Borst, Marco Franza, Mauro Citterio, Cristina Cova, Luca Ponti, Martijn Grinovero</a:t>
            </a:r>
          </a:p>
        </p:txBody>
      </p:sp>
      <p:sp>
        <p:nvSpPr>
          <p:cNvPr id="8" name="Rectangle 7">
            <a:extLst>
              <a:ext uri="{FF2B5EF4-FFF2-40B4-BE49-F238E27FC236}">
                <a16:creationId xmlns:a16="http://schemas.microsoft.com/office/drawing/2014/main" id="{CA3E0F43-2158-4EAF-89B2-61536F1E9386}"/>
              </a:ext>
            </a:extLst>
          </p:cNvPr>
          <p:cNvSpPr>
            <a:spLocks noGrp="1"/>
          </p:cNvSpPr>
          <p:nvPr/>
        </p:nvSpPr>
        <p:spPr>
          <a:xfrm>
            <a:off x="800100" y="4171950"/>
            <a:ext cx="609600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350" b="0">
                <a:solidFill>
                  <a:srgbClr val="DDE3E5"/>
                </a:solidFill>
                <a:latin typeface="Aptos"/>
                <a:ea typeface="Aptos"/>
                <a:cs typeface="Aptos"/>
              </a:defRPr>
            </a:pPr>
            <a:r>
              <a:rPr sz="1350" b="0">
                <a:solidFill>
                  <a:srgbClr val="DDE3E5"/>
                </a:solidFill>
                <a:latin typeface="Aptos"/>
                <a:ea typeface="Aptos"/>
                <a:cs typeface="Aptos"/>
              </a:rPr>
              <a:t>Apotheek De Vijfhoek | Amcor Plastiape | Amiko</a:t>
            </a:r>
          </a:p>
        </p:txBody>
      </p:sp>
      <p:sp>
        <p:nvSpPr>
          <p:cNvPr id="9" name="Rectangle 8">
            <a:extLst>
              <a:ext uri="{FF2B5EF4-FFF2-40B4-BE49-F238E27FC236}">
                <a16:creationId xmlns:a16="http://schemas.microsoft.com/office/drawing/2014/main" id="{7C80A157-09DE-4495-A439-262A28C8BD42}"/>
              </a:ext>
            </a:extLst>
          </p:cNvPr>
          <p:cNvSpPr>
            <a:spLocks noGrp="1"/>
          </p:cNvSpPr>
          <p:nvPr/>
        </p:nvSpPr>
        <p:spPr>
          <a:xfrm>
            <a:off x="800100" y="4972050"/>
            <a:ext cx="5943600" cy="7048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800" b="0">
                <a:solidFill>
                  <a:srgbClr val="FFFFFF"/>
                </a:solidFill>
                <a:latin typeface="Aptos Display"/>
                <a:ea typeface="Aptos Display"/>
                <a:cs typeface="Aptos Display"/>
              </a:defRPr>
            </a:pPr>
            <a:r>
              <a:rPr sz="1800" b="0">
                <a:solidFill>
                  <a:srgbClr val="FFFFFF"/>
                </a:solidFill>
                <a:latin typeface="Aptos Display"/>
                <a:ea typeface="Aptos Display"/>
                <a:cs typeface="Aptos Display"/>
              </a:rPr>
              <a:t>Connected inhaler data paired with pharmacist coaching was associated with better inhalation technique over follow-up.</a:t>
            </a:r>
          </a:p>
        </p:txBody>
      </p:sp>
      <p:sp>
        <p:nvSpPr>
          <p:cNvPr id="10" name="Rectangle 9">
            <a:extLst>
              <a:ext uri="{FF2B5EF4-FFF2-40B4-BE49-F238E27FC236}">
                <a16:creationId xmlns:a16="http://schemas.microsoft.com/office/drawing/2014/main" id="{1AA47E5B-C8C7-4C69-84FB-9AC011996138}"/>
              </a:ext>
            </a:extLst>
          </p:cNvPr>
          <p:cNvSpPr>
            <a:spLocks noGrp="1"/>
          </p:cNvSpPr>
          <p:nvPr/>
        </p:nvSpPr>
        <p:spPr>
          <a:xfrm>
            <a:off x="800100" y="6096000"/>
            <a:ext cx="5810250" cy="9525"/>
          </a:xfrm>
          <a:prstGeom prst="rect">
            <a:avLst/>
          </a:prstGeom>
          <a:solidFill>
            <a:srgbClr val="31575D"/>
          </a:solidFill>
          <a:ln w="0">
            <a:solidFill>
              <a:srgbClr val="000000">
                <a:alpha val="0"/>
              </a:srgbClr>
            </a:solidFill>
            <a:prstDash val="solid"/>
          </a:ln>
        </p:spPr>
        <p:txBody>
          <a:bodyPr/>
          <a:lstStyle/>
          <a:p>
            <a:endParaRPr lang="en-US"/>
          </a:p>
        </p:txBody>
      </p:sp>
      <p:sp>
        <p:nvSpPr>
          <p:cNvPr id="11" name="Rectangle 10">
            <a:extLst>
              <a:ext uri="{FF2B5EF4-FFF2-40B4-BE49-F238E27FC236}">
                <a16:creationId xmlns:a16="http://schemas.microsoft.com/office/drawing/2014/main" id="{653CF3A5-016C-4F5B-8D83-9C0DCA5003A1}"/>
              </a:ext>
            </a:extLst>
          </p:cNvPr>
          <p:cNvSpPr>
            <a:spLocks noGrp="1"/>
          </p:cNvSpPr>
          <p:nvPr/>
        </p:nvSpPr>
        <p:spPr>
          <a:xfrm>
            <a:off x="800100" y="6343650"/>
            <a:ext cx="5905500" cy="1905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75" b="0">
                <a:solidFill>
                  <a:srgbClr val="C6D5D8"/>
                </a:solidFill>
                <a:latin typeface="Aptos"/>
                <a:ea typeface="Aptos"/>
                <a:cs typeface="Aptos"/>
              </a:defRPr>
            </a:pPr>
            <a:r>
              <a:rPr sz="975" b="0">
                <a:solidFill>
                  <a:srgbClr val="C6D5D8"/>
                </a:solidFill>
                <a:latin typeface="Aptos"/>
                <a:ea typeface="Aptos"/>
                <a:cs typeface="Aptos"/>
              </a:rPr>
              <a:t>Keywords: connected inhaler; inhalation technique; pharmacy-led service; PIF</a:t>
            </a:r>
          </a:p>
        </p:txBody>
      </p:sp>
      <p:sp>
        <p:nvSpPr>
          <p:cNvPr id="12" name="Rounded Rectangle 11">
            <a:extLst>
              <a:ext uri="{FF2B5EF4-FFF2-40B4-BE49-F238E27FC236}">
                <a16:creationId xmlns:a16="http://schemas.microsoft.com/office/drawing/2014/main" id="{005ECDBD-5334-4F4B-A827-66A984CBECCD}"/>
              </a:ext>
            </a:extLst>
          </p:cNvPr>
          <p:cNvSpPr>
            <a:spLocks noGrp="1"/>
          </p:cNvSpPr>
          <p:nvPr/>
        </p:nvSpPr>
        <p:spPr>
          <a:xfrm>
            <a:off x="8020050" y="1009650"/>
            <a:ext cx="2857500" cy="990600"/>
          </a:xfrm>
          <a:prstGeom prst="roundRect">
            <a:avLst>
              <a:gd name="adj" fmla="val 7692"/>
            </a:avLst>
          </a:prstGeom>
          <a:solidFill>
            <a:srgbClr val="FFFFFF"/>
          </a:solidFill>
          <a:ln w="0">
            <a:solidFill>
              <a:srgbClr val="000000">
                <a:alpha val="0"/>
              </a:srgbClr>
            </a:solidFill>
            <a:prstDash val="solid"/>
          </a:ln>
        </p:spPr>
        <p:txBody>
          <a:bodyPr/>
          <a:lstStyle/>
          <a:p>
            <a:endParaRPr lang="en-US"/>
          </a:p>
        </p:txBody>
      </p:sp>
      <p:sp>
        <p:nvSpPr>
          <p:cNvPr id="13" name="Rectangle 12">
            <a:extLst>
              <a:ext uri="{FF2B5EF4-FFF2-40B4-BE49-F238E27FC236}">
                <a16:creationId xmlns:a16="http://schemas.microsoft.com/office/drawing/2014/main" id="{CC074A7B-8597-4737-B339-AE8366A530EF}"/>
              </a:ext>
            </a:extLst>
          </p:cNvPr>
          <p:cNvSpPr>
            <a:spLocks noGrp="1"/>
          </p:cNvSpPr>
          <p:nvPr/>
        </p:nvSpPr>
        <p:spPr>
          <a:xfrm>
            <a:off x="8210550" y="1162050"/>
            <a:ext cx="2476500" cy="4191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475" b="1">
                <a:solidFill>
                  <a:srgbClr val="006877"/>
                </a:solidFill>
                <a:latin typeface="Aptos Display"/>
                <a:ea typeface="Aptos Display"/>
                <a:cs typeface="Aptos Display"/>
              </a:defRPr>
            </a:pPr>
            <a:r>
              <a:rPr sz="2475" b="1">
                <a:solidFill>
                  <a:srgbClr val="006877"/>
                </a:solidFill>
                <a:latin typeface="Aptos Display"/>
                <a:ea typeface="Aptos Display"/>
                <a:cs typeface="Aptos Display"/>
              </a:rPr>
              <a:t>5</a:t>
            </a:r>
          </a:p>
        </p:txBody>
      </p:sp>
      <p:sp>
        <p:nvSpPr>
          <p:cNvPr id="14" name="Rectangle 13">
            <a:extLst>
              <a:ext uri="{FF2B5EF4-FFF2-40B4-BE49-F238E27FC236}">
                <a16:creationId xmlns:a16="http://schemas.microsoft.com/office/drawing/2014/main" id="{FBB62DB2-D6D2-45A1-8914-222AF53C7C82}"/>
              </a:ext>
            </a:extLst>
          </p:cNvPr>
          <p:cNvSpPr>
            <a:spLocks noGrp="1"/>
          </p:cNvSpPr>
          <p:nvPr/>
        </p:nvSpPr>
        <p:spPr>
          <a:xfrm>
            <a:off x="8210550" y="1551516"/>
            <a:ext cx="247650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75" b="0">
                <a:solidFill>
                  <a:srgbClr val="566166"/>
                </a:solidFill>
                <a:latin typeface="Aptos"/>
                <a:ea typeface="Aptos"/>
                <a:cs typeface="Aptos"/>
              </a:defRPr>
            </a:pPr>
            <a:r>
              <a:rPr sz="1275" b="0" dirty="0">
                <a:solidFill>
                  <a:srgbClr val="566166"/>
                </a:solidFill>
                <a:latin typeface="Aptos"/>
                <a:ea typeface="Aptos"/>
                <a:cs typeface="Aptos"/>
              </a:rPr>
              <a:t>community pharmacies in the Netherlands</a:t>
            </a:r>
          </a:p>
        </p:txBody>
      </p:sp>
      <p:sp>
        <p:nvSpPr>
          <p:cNvPr id="15" name="Rounded Rectangle 14">
            <a:extLst>
              <a:ext uri="{FF2B5EF4-FFF2-40B4-BE49-F238E27FC236}">
                <a16:creationId xmlns:a16="http://schemas.microsoft.com/office/drawing/2014/main" id="{63EFAA2E-B16F-4FEB-ACF9-785C912A9191}"/>
              </a:ext>
            </a:extLst>
          </p:cNvPr>
          <p:cNvSpPr>
            <a:spLocks noGrp="1"/>
          </p:cNvSpPr>
          <p:nvPr/>
        </p:nvSpPr>
        <p:spPr>
          <a:xfrm>
            <a:off x="8020050" y="2552700"/>
            <a:ext cx="2857500" cy="990600"/>
          </a:xfrm>
          <a:prstGeom prst="roundRect">
            <a:avLst>
              <a:gd name="adj" fmla="val 7692"/>
            </a:avLst>
          </a:prstGeom>
          <a:solidFill>
            <a:srgbClr val="FFFFFF"/>
          </a:solidFill>
          <a:ln w="0">
            <a:solidFill>
              <a:srgbClr val="000000">
                <a:alpha val="0"/>
              </a:srgbClr>
            </a:solidFill>
            <a:prstDash val="solid"/>
          </a:ln>
        </p:spPr>
        <p:txBody>
          <a:bodyPr/>
          <a:lstStyle/>
          <a:p>
            <a:endParaRPr lang="en-US"/>
          </a:p>
        </p:txBody>
      </p:sp>
      <p:sp>
        <p:nvSpPr>
          <p:cNvPr id="16" name="Rectangle 15">
            <a:extLst>
              <a:ext uri="{FF2B5EF4-FFF2-40B4-BE49-F238E27FC236}">
                <a16:creationId xmlns:a16="http://schemas.microsoft.com/office/drawing/2014/main" id="{8D7ADF09-1DA2-476E-906B-0CCD669FA6F0}"/>
              </a:ext>
            </a:extLst>
          </p:cNvPr>
          <p:cNvSpPr>
            <a:spLocks noGrp="1"/>
          </p:cNvSpPr>
          <p:nvPr/>
        </p:nvSpPr>
        <p:spPr>
          <a:xfrm>
            <a:off x="8210550" y="2705100"/>
            <a:ext cx="2476500" cy="4191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475" b="1">
                <a:solidFill>
                  <a:srgbClr val="006877"/>
                </a:solidFill>
                <a:latin typeface="Aptos Display"/>
                <a:ea typeface="Aptos Display"/>
                <a:cs typeface="Aptos Display"/>
              </a:defRPr>
            </a:pPr>
            <a:r>
              <a:rPr sz="2475" b="1">
                <a:solidFill>
                  <a:srgbClr val="006877"/>
                </a:solidFill>
                <a:latin typeface="Aptos Display"/>
                <a:ea typeface="Aptos Display"/>
                <a:cs typeface="Aptos Display"/>
              </a:rPr>
              <a:t>59</a:t>
            </a:r>
          </a:p>
        </p:txBody>
      </p:sp>
      <p:sp>
        <p:nvSpPr>
          <p:cNvPr id="17" name="Rectangle 16">
            <a:extLst>
              <a:ext uri="{FF2B5EF4-FFF2-40B4-BE49-F238E27FC236}">
                <a16:creationId xmlns:a16="http://schemas.microsoft.com/office/drawing/2014/main" id="{143C5FD3-1951-4F78-A281-8355CF0DCEAA}"/>
              </a:ext>
            </a:extLst>
          </p:cNvPr>
          <p:cNvSpPr>
            <a:spLocks noGrp="1"/>
          </p:cNvSpPr>
          <p:nvPr/>
        </p:nvSpPr>
        <p:spPr>
          <a:xfrm>
            <a:off x="8210550" y="3117144"/>
            <a:ext cx="247650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75" b="0">
                <a:solidFill>
                  <a:srgbClr val="566166"/>
                </a:solidFill>
                <a:latin typeface="Aptos"/>
                <a:ea typeface="Aptos"/>
                <a:cs typeface="Aptos"/>
              </a:defRPr>
            </a:pPr>
            <a:r>
              <a:rPr sz="1275" b="0" dirty="0">
                <a:solidFill>
                  <a:srgbClr val="566166"/>
                </a:solidFill>
                <a:latin typeface="Aptos"/>
                <a:ea typeface="Aptos"/>
                <a:cs typeface="Aptos"/>
              </a:rPr>
              <a:t>patients with first and last control visits</a:t>
            </a:r>
          </a:p>
        </p:txBody>
      </p:sp>
      <p:sp>
        <p:nvSpPr>
          <p:cNvPr id="18" name="Rounded Rectangle 17">
            <a:extLst>
              <a:ext uri="{FF2B5EF4-FFF2-40B4-BE49-F238E27FC236}">
                <a16:creationId xmlns:a16="http://schemas.microsoft.com/office/drawing/2014/main" id="{0A70B32A-67AB-4234-9363-068583B12960}"/>
              </a:ext>
            </a:extLst>
          </p:cNvPr>
          <p:cNvSpPr>
            <a:spLocks noGrp="1"/>
          </p:cNvSpPr>
          <p:nvPr/>
        </p:nvSpPr>
        <p:spPr>
          <a:xfrm>
            <a:off x="8020050" y="4095750"/>
            <a:ext cx="2857500" cy="1104900"/>
          </a:xfrm>
          <a:prstGeom prst="roundRect">
            <a:avLst>
              <a:gd name="adj" fmla="val 6897"/>
            </a:avLst>
          </a:prstGeom>
          <a:solidFill>
            <a:srgbClr val="FFFFFF"/>
          </a:solidFill>
          <a:ln w="0">
            <a:solidFill>
              <a:srgbClr val="000000">
                <a:alpha val="0"/>
              </a:srgbClr>
            </a:solidFill>
            <a:prstDash val="solid"/>
          </a:ln>
        </p:spPr>
        <p:txBody>
          <a:bodyPr/>
          <a:lstStyle/>
          <a:p>
            <a:endParaRPr lang="en-US"/>
          </a:p>
        </p:txBody>
      </p:sp>
      <p:sp>
        <p:nvSpPr>
          <p:cNvPr id="19" name="Rectangle 18">
            <a:extLst>
              <a:ext uri="{FF2B5EF4-FFF2-40B4-BE49-F238E27FC236}">
                <a16:creationId xmlns:a16="http://schemas.microsoft.com/office/drawing/2014/main" id="{A59C8FB4-191C-4E3A-8ABB-9CD073DCBB6B}"/>
              </a:ext>
            </a:extLst>
          </p:cNvPr>
          <p:cNvSpPr>
            <a:spLocks noGrp="1"/>
          </p:cNvSpPr>
          <p:nvPr/>
        </p:nvSpPr>
        <p:spPr>
          <a:xfrm>
            <a:off x="8210550" y="4248150"/>
            <a:ext cx="2476500" cy="4191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475" b="1">
                <a:solidFill>
                  <a:srgbClr val="0FA978"/>
                </a:solidFill>
                <a:latin typeface="Aptos Display"/>
                <a:ea typeface="Aptos Display"/>
                <a:cs typeface="Aptos Display"/>
              </a:defRPr>
            </a:pPr>
            <a:r>
              <a:rPr sz="2475" b="1">
                <a:solidFill>
                  <a:srgbClr val="0FA978"/>
                </a:solidFill>
                <a:latin typeface="Aptos Display"/>
                <a:ea typeface="Aptos Display"/>
                <a:cs typeface="Aptos Display"/>
              </a:rPr>
              <a:t>72.9%</a:t>
            </a:r>
          </a:p>
        </p:txBody>
      </p:sp>
      <p:sp>
        <p:nvSpPr>
          <p:cNvPr id="20" name="Rectangle 19">
            <a:extLst>
              <a:ext uri="{FF2B5EF4-FFF2-40B4-BE49-F238E27FC236}">
                <a16:creationId xmlns:a16="http://schemas.microsoft.com/office/drawing/2014/main" id="{3D5519B0-5376-442E-B9A7-627CEBEE2488}"/>
              </a:ext>
            </a:extLst>
          </p:cNvPr>
          <p:cNvSpPr>
            <a:spLocks noGrp="1"/>
          </p:cNvSpPr>
          <p:nvPr/>
        </p:nvSpPr>
        <p:spPr>
          <a:xfrm>
            <a:off x="8210550" y="4705350"/>
            <a:ext cx="2476500" cy="3810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75" b="0">
                <a:solidFill>
                  <a:srgbClr val="566166"/>
                </a:solidFill>
                <a:latin typeface="Aptos"/>
                <a:ea typeface="Aptos"/>
                <a:cs typeface="Aptos"/>
              </a:defRPr>
            </a:pPr>
            <a:r>
              <a:rPr sz="1275" b="0">
                <a:solidFill>
                  <a:srgbClr val="566166"/>
                </a:solidFill>
                <a:latin typeface="Aptos"/>
                <a:ea typeface="Aptos"/>
                <a:cs typeface="Aptos"/>
              </a:rPr>
              <a:t>patients improved inhalation technique</a:t>
            </a:r>
          </a:p>
        </p:txBody>
      </p:sp>
      <p:sp>
        <p:nvSpPr>
          <p:cNvPr id="21" name="Rectangle 20">
            <a:extLst>
              <a:ext uri="{FF2B5EF4-FFF2-40B4-BE49-F238E27FC236}">
                <a16:creationId xmlns:a16="http://schemas.microsoft.com/office/drawing/2014/main" id="{9DB85321-48A4-496E-A06C-0ECBD6AA87F0}"/>
              </a:ext>
            </a:extLst>
          </p:cNvPr>
          <p:cNvSpPr>
            <a:spLocks noGrp="1"/>
          </p:cNvSpPr>
          <p:nvPr/>
        </p:nvSpPr>
        <p:spPr>
          <a:xfrm>
            <a:off x="10820400" y="6400800"/>
            <a:ext cx="53340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975" b="0">
                <a:solidFill>
                  <a:srgbClr val="006877"/>
                </a:solidFill>
                <a:latin typeface="Aptos"/>
                <a:ea typeface="Aptos"/>
                <a:cs typeface="Aptos"/>
              </a:defRPr>
            </a:pPr>
            <a:r>
              <a:rPr sz="975" b="0">
                <a:solidFill>
                  <a:srgbClr val="006877"/>
                </a:solidFill>
                <a:latin typeface="Aptos"/>
                <a:ea typeface="Aptos"/>
                <a:cs typeface="Aptos"/>
              </a:rPr>
              <a:t>01</a:t>
            </a:r>
          </a:p>
        </p:txBody>
      </p:sp>
    </p:spTree>
    <p:extLst>
      <p:ext uri="{BB962C8B-B14F-4D97-AF65-F5344CB8AC3E}">
        <p14:creationId xmlns:p14="http://schemas.microsoft.com/office/powerpoint/2010/main" val="608327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background">
            <a:extLst>
              <a:ext uri="{FF2B5EF4-FFF2-40B4-BE49-F238E27FC236}">
                <a16:creationId xmlns:a16="http://schemas.microsoft.com/office/drawing/2014/main" id="{4E08EADA-6692-4980-9615-34D3FBD8EDCC}"/>
              </a:ext>
            </a:extLst>
          </p:cNvPr>
          <p:cNvSpPr>
            <a:spLocks noGrp="1"/>
          </p:cNvSpPr>
          <p:nvPr/>
        </p:nvSpPr>
        <p:spPr>
          <a:xfrm>
            <a:off x="0" y="0"/>
            <a:ext cx="12192000" cy="6858000"/>
          </a:xfrm>
          <a:prstGeom prst="rect">
            <a:avLst/>
          </a:prstGeom>
          <a:solidFill>
            <a:srgbClr val="F1F4F5"/>
          </a:solidFill>
          <a:ln w="0">
            <a:solidFill>
              <a:srgbClr val="000000">
                <a:alpha val="0"/>
              </a:srgbClr>
            </a:solidFill>
            <a:prstDash val="solid"/>
          </a:ln>
        </p:spPr>
        <p:txBody>
          <a:bodyPr/>
          <a:lstStyle/>
          <a:p>
            <a:endParaRPr lang="en-US"/>
          </a:p>
        </p:txBody>
      </p:sp>
      <p:sp>
        <p:nvSpPr>
          <p:cNvPr id="2" name="Rectangle 1">
            <a:extLst>
              <a:ext uri="{FF2B5EF4-FFF2-40B4-BE49-F238E27FC236}">
                <a16:creationId xmlns:a16="http://schemas.microsoft.com/office/drawing/2014/main" id="{5C1B1145-733D-4CB7-B849-A5E2DF2E1A11}"/>
              </a:ext>
            </a:extLst>
          </p:cNvPr>
          <p:cNvSpPr>
            <a:spLocks noGrp="1"/>
          </p:cNvSpPr>
          <p:nvPr/>
        </p:nvSpPr>
        <p:spPr>
          <a:xfrm>
            <a:off x="1009650" y="457200"/>
            <a:ext cx="4095750" cy="228600"/>
          </a:xfrm>
          <a:prstGeom prst="rect">
            <a:avLst/>
          </a:prstGeom>
          <a:solidFill>
            <a:srgbClr val="000000">
              <a:alpha val="0"/>
            </a:srgbClr>
          </a:solidFill>
          <a:ln w="0">
            <a:solidFill>
              <a:srgbClr val="000000">
                <a:alpha val="0"/>
              </a:srgbClr>
            </a:solidFill>
            <a:prstDash val="solid"/>
          </a:ln>
        </p:spPr>
        <p:txBody>
          <a:bodyPr lIns="0" tIns="0" rIns="0" bIns="0" anchor="ctr"/>
          <a:lstStyle/>
          <a:p>
            <a:pPr algn="l">
              <a:defRPr sz="1125" b="1">
                <a:solidFill>
                  <a:srgbClr val="006877"/>
                </a:solidFill>
                <a:latin typeface="Aptos"/>
                <a:ea typeface="Aptos"/>
                <a:cs typeface="Aptos"/>
              </a:defRPr>
            </a:pPr>
            <a:r>
              <a:rPr sz="1125" b="1">
                <a:solidFill>
                  <a:srgbClr val="006877"/>
                </a:solidFill>
                <a:latin typeface="Aptos"/>
                <a:ea typeface="Aptos"/>
                <a:cs typeface="Aptos"/>
              </a:rPr>
              <a:t>WHY IT MATTERS</a:t>
            </a:r>
          </a:p>
        </p:txBody>
      </p:sp>
      <p:sp>
        <p:nvSpPr>
          <p:cNvPr id="3" name="Rectangle 2">
            <a:extLst>
              <a:ext uri="{FF2B5EF4-FFF2-40B4-BE49-F238E27FC236}">
                <a16:creationId xmlns:a16="http://schemas.microsoft.com/office/drawing/2014/main" id="{D97F1BB1-83E8-4997-A888-5D9CD5A72E6B}"/>
              </a:ext>
            </a:extLst>
          </p:cNvPr>
          <p:cNvSpPr>
            <a:spLocks noGrp="1"/>
          </p:cNvSpPr>
          <p:nvPr/>
        </p:nvSpPr>
        <p:spPr>
          <a:xfrm>
            <a:off x="609600" y="561975"/>
            <a:ext cx="266700" cy="19050"/>
          </a:xfrm>
          <a:prstGeom prst="rect">
            <a:avLst/>
          </a:prstGeom>
          <a:solidFill>
            <a:srgbClr val="006877"/>
          </a:solidFill>
          <a:ln w="0">
            <a:solidFill>
              <a:srgbClr val="000000">
                <a:alpha val="0"/>
              </a:srgbClr>
            </a:solidFill>
            <a:prstDash val="solid"/>
          </a:ln>
        </p:spPr>
        <p:txBody>
          <a:bodyPr/>
          <a:lstStyle/>
          <a:p>
            <a:endParaRPr lang="en-US"/>
          </a:p>
        </p:txBody>
      </p:sp>
      <p:sp>
        <p:nvSpPr>
          <p:cNvPr id="4" name="Rectangle 3">
            <a:extLst>
              <a:ext uri="{FF2B5EF4-FFF2-40B4-BE49-F238E27FC236}">
                <a16:creationId xmlns:a16="http://schemas.microsoft.com/office/drawing/2014/main" id="{28D75A60-8E8F-44E2-88F1-0679FDBAA3B0}"/>
              </a:ext>
            </a:extLst>
          </p:cNvPr>
          <p:cNvSpPr>
            <a:spLocks noGrp="1"/>
          </p:cNvSpPr>
          <p:nvPr/>
        </p:nvSpPr>
        <p:spPr>
          <a:xfrm>
            <a:off x="609600" y="914400"/>
            <a:ext cx="9620250" cy="10668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850" b="1">
                <a:solidFill>
                  <a:srgbClr val="161D1F"/>
                </a:solidFill>
                <a:latin typeface="Aptos Display"/>
                <a:ea typeface="Aptos Display"/>
                <a:cs typeface="Aptos Display"/>
              </a:defRPr>
            </a:pPr>
            <a:r>
              <a:rPr sz="2850" b="1">
                <a:solidFill>
                  <a:srgbClr val="161D1F"/>
                </a:solidFill>
                <a:latin typeface="Aptos Display"/>
                <a:ea typeface="Aptos Display"/>
                <a:cs typeface="Aptos Display"/>
              </a:rPr>
              <a:t>Incorrect inhaler technique is a delivery problem that can be made visible.</a:t>
            </a:r>
          </a:p>
        </p:txBody>
      </p:sp>
      <p:sp>
        <p:nvSpPr>
          <p:cNvPr id="5" name="Rounded Rectangle 4">
            <a:extLst>
              <a:ext uri="{FF2B5EF4-FFF2-40B4-BE49-F238E27FC236}">
                <a16:creationId xmlns:a16="http://schemas.microsoft.com/office/drawing/2014/main" id="{A5CC2CAE-BCF7-406C-95C5-57CC8F875562}"/>
              </a:ext>
            </a:extLst>
          </p:cNvPr>
          <p:cNvSpPr>
            <a:spLocks noGrp="1"/>
          </p:cNvSpPr>
          <p:nvPr/>
        </p:nvSpPr>
        <p:spPr>
          <a:xfrm>
            <a:off x="1295400" y="2552700"/>
            <a:ext cx="2895600" cy="2019300"/>
          </a:xfrm>
          <a:prstGeom prst="roundRect">
            <a:avLst>
              <a:gd name="adj" fmla="val 3774"/>
            </a:avLst>
          </a:prstGeom>
          <a:solidFill>
            <a:srgbClr val="FFFFFF"/>
          </a:solidFill>
          <a:ln w="0">
            <a:solidFill>
              <a:srgbClr val="000000">
                <a:alpha val="0"/>
              </a:srgbClr>
            </a:solidFill>
            <a:prstDash val="solid"/>
          </a:ln>
        </p:spPr>
        <p:txBody>
          <a:bodyPr/>
          <a:lstStyle/>
          <a:p>
            <a:endParaRPr lang="en-US"/>
          </a:p>
        </p:txBody>
      </p:sp>
      <p:sp>
        <p:nvSpPr>
          <p:cNvPr id="6" name="Rectangle 5">
            <a:extLst>
              <a:ext uri="{FF2B5EF4-FFF2-40B4-BE49-F238E27FC236}">
                <a16:creationId xmlns:a16="http://schemas.microsoft.com/office/drawing/2014/main" id="{719A5B9B-926E-4E21-8589-FA6C16A7AE28}"/>
              </a:ext>
            </a:extLst>
          </p:cNvPr>
          <p:cNvSpPr>
            <a:spLocks noGrp="1"/>
          </p:cNvSpPr>
          <p:nvPr/>
        </p:nvSpPr>
        <p:spPr>
          <a:xfrm>
            <a:off x="1543050" y="2800350"/>
            <a:ext cx="59055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500" b="1">
                <a:solidFill>
                  <a:srgbClr val="BA1A1A"/>
                </a:solidFill>
                <a:latin typeface="Aptos Display"/>
                <a:ea typeface="Aptos Display"/>
                <a:cs typeface="Aptos Display"/>
              </a:defRPr>
            </a:pPr>
            <a:r>
              <a:rPr sz="1500" b="1">
                <a:solidFill>
                  <a:srgbClr val="BA1A1A"/>
                </a:solidFill>
                <a:latin typeface="Aptos Display"/>
                <a:ea typeface="Aptos Display"/>
                <a:cs typeface="Aptos Display"/>
              </a:rPr>
              <a:t>01</a:t>
            </a:r>
          </a:p>
        </p:txBody>
      </p:sp>
      <p:sp>
        <p:nvSpPr>
          <p:cNvPr id="7" name="Rectangle 6">
            <a:extLst>
              <a:ext uri="{FF2B5EF4-FFF2-40B4-BE49-F238E27FC236}">
                <a16:creationId xmlns:a16="http://schemas.microsoft.com/office/drawing/2014/main" id="{011CA3B3-3CD8-4024-A4CE-2E47ED6C8E9F}"/>
              </a:ext>
            </a:extLst>
          </p:cNvPr>
          <p:cNvSpPr>
            <a:spLocks noGrp="1"/>
          </p:cNvSpPr>
          <p:nvPr/>
        </p:nvSpPr>
        <p:spPr>
          <a:xfrm>
            <a:off x="1543050" y="3238500"/>
            <a:ext cx="2333625" cy="2857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800" b="1">
                <a:solidFill>
                  <a:srgbClr val="161D1F"/>
                </a:solidFill>
                <a:latin typeface="Aptos Display"/>
                <a:ea typeface="Aptos Display"/>
                <a:cs typeface="Aptos Display"/>
              </a:defRPr>
            </a:pPr>
            <a:r>
              <a:rPr sz="1800" b="1">
                <a:solidFill>
                  <a:srgbClr val="161D1F"/>
                </a:solidFill>
                <a:latin typeface="Aptos Display"/>
                <a:ea typeface="Aptos Display"/>
                <a:cs typeface="Aptos Display"/>
              </a:rPr>
              <a:t>Technique gap</a:t>
            </a:r>
          </a:p>
        </p:txBody>
      </p:sp>
      <p:sp>
        <p:nvSpPr>
          <p:cNvPr id="8" name="Rectangle 7">
            <a:extLst>
              <a:ext uri="{FF2B5EF4-FFF2-40B4-BE49-F238E27FC236}">
                <a16:creationId xmlns:a16="http://schemas.microsoft.com/office/drawing/2014/main" id="{E91C1793-A67C-4CBA-A002-C5B30BFBC19D}"/>
              </a:ext>
            </a:extLst>
          </p:cNvPr>
          <p:cNvSpPr>
            <a:spLocks noGrp="1"/>
          </p:cNvSpPr>
          <p:nvPr/>
        </p:nvSpPr>
        <p:spPr>
          <a:xfrm>
            <a:off x="1543050" y="3695700"/>
            <a:ext cx="2400300" cy="6667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75" b="0">
                <a:solidFill>
                  <a:srgbClr val="566166"/>
                </a:solidFill>
                <a:latin typeface="Aptos"/>
                <a:ea typeface="Aptos"/>
                <a:cs typeface="Aptos"/>
              </a:defRPr>
            </a:pPr>
            <a:r>
              <a:rPr sz="1275" b="0">
                <a:solidFill>
                  <a:srgbClr val="566166"/>
                </a:solidFill>
                <a:latin typeface="Aptos"/>
                <a:ea typeface="Aptos"/>
                <a:cs typeface="Aptos"/>
              </a:rPr>
              <a:t>Incorrect technique is common in asthma and COPD and can undermine effective drug delivery.</a:t>
            </a:r>
          </a:p>
        </p:txBody>
      </p:sp>
      <p:sp>
        <p:nvSpPr>
          <p:cNvPr id="9" name="Rounded Rectangle 8">
            <a:extLst>
              <a:ext uri="{FF2B5EF4-FFF2-40B4-BE49-F238E27FC236}">
                <a16:creationId xmlns:a16="http://schemas.microsoft.com/office/drawing/2014/main" id="{4E6A499A-148C-430D-8CC2-4503BAB055C7}"/>
              </a:ext>
            </a:extLst>
          </p:cNvPr>
          <p:cNvSpPr>
            <a:spLocks noGrp="1"/>
          </p:cNvSpPr>
          <p:nvPr/>
        </p:nvSpPr>
        <p:spPr>
          <a:xfrm>
            <a:off x="4648200" y="2552700"/>
            <a:ext cx="2895600" cy="2019300"/>
          </a:xfrm>
          <a:prstGeom prst="roundRect">
            <a:avLst>
              <a:gd name="adj" fmla="val 3774"/>
            </a:avLst>
          </a:prstGeom>
          <a:solidFill>
            <a:srgbClr val="D9F8FC"/>
          </a:solidFill>
          <a:ln w="0">
            <a:solidFill>
              <a:srgbClr val="000000">
                <a:alpha val="0"/>
              </a:srgbClr>
            </a:solidFill>
            <a:prstDash val="solid"/>
          </a:ln>
        </p:spPr>
        <p:txBody>
          <a:bodyPr/>
          <a:lstStyle/>
          <a:p>
            <a:endParaRPr lang="en-US"/>
          </a:p>
        </p:txBody>
      </p:sp>
      <p:sp>
        <p:nvSpPr>
          <p:cNvPr id="10" name="Rectangle 9">
            <a:extLst>
              <a:ext uri="{FF2B5EF4-FFF2-40B4-BE49-F238E27FC236}">
                <a16:creationId xmlns:a16="http://schemas.microsoft.com/office/drawing/2014/main" id="{EC7EECA5-700B-4EB3-8C2E-E3DB4E37B410}"/>
              </a:ext>
            </a:extLst>
          </p:cNvPr>
          <p:cNvSpPr>
            <a:spLocks noGrp="1"/>
          </p:cNvSpPr>
          <p:nvPr/>
        </p:nvSpPr>
        <p:spPr>
          <a:xfrm>
            <a:off x="4895850" y="2800350"/>
            <a:ext cx="59055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500" b="1">
                <a:solidFill>
                  <a:srgbClr val="006877"/>
                </a:solidFill>
                <a:latin typeface="Aptos Display"/>
                <a:ea typeface="Aptos Display"/>
                <a:cs typeface="Aptos Display"/>
              </a:defRPr>
            </a:pPr>
            <a:r>
              <a:rPr sz="1500" b="1">
                <a:solidFill>
                  <a:srgbClr val="006877"/>
                </a:solidFill>
                <a:latin typeface="Aptos Display"/>
                <a:ea typeface="Aptos Display"/>
                <a:cs typeface="Aptos Display"/>
              </a:rPr>
              <a:t>02</a:t>
            </a:r>
          </a:p>
        </p:txBody>
      </p:sp>
      <p:sp>
        <p:nvSpPr>
          <p:cNvPr id="11" name="Rectangle 10">
            <a:extLst>
              <a:ext uri="{FF2B5EF4-FFF2-40B4-BE49-F238E27FC236}">
                <a16:creationId xmlns:a16="http://schemas.microsoft.com/office/drawing/2014/main" id="{4F820030-7322-46B9-B403-7C97E101D8B4}"/>
              </a:ext>
            </a:extLst>
          </p:cNvPr>
          <p:cNvSpPr>
            <a:spLocks noGrp="1"/>
          </p:cNvSpPr>
          <p:nvPr/>
        </p:nvSpPr>
        <p:spPr>
          <a:xfrm>
            <a:off x="4895850" y="3238500"/>
            <a:ext cx="2333625" cy="2857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800" b="1">
                <a:solidFill>
                  <a:srgbClr val="161D1F"/>
                </a:solidFill>
                <a:latin typeface="Aptos Display"/>
                <a:ea typeface="Aptos Display"/>
                <a:cs typeface="Aptos Display"/>
              </a:defRPr>
            </a:pPr>
            <a:r>
              <a:rPr sz="1800" b="1">
                <a:solidFill>
                  <a:srgbClr val="161D1F"/>
                </a:solidFill>
                <a:latin typeface="Aptos Display"/>
                <a:ea typeface="Aptos Display"/>
                <a:cs typeface="Aptos Display"/>
              </a:rPr>
              <a:t>Objective signal</a:t>
            </a:r>
          </a:p>
        </p:txBody>
      </p:sp>
      <p:sp>
        <p:nvSpPr>
          <p:cNvPr id="12" name="Rectangle 11">
            <a:extLst>
              <a:ext uri="{FF2B5EF4-FFF2-40B4-BE49-F238E27FC236}">
                <a16:creationId xmlns:a16="http://schemas.microsoft.com/office/drawing/2014/main" id="{78332178-5B05-47EC-B78B-6E92C59BF6A8}"/>
              </a:ext>
            </a:extLst>
          </p:cNvPr>
          <p:cNvSpPr>
            <a:spLocks noGrp="1"/>
          </p:cNvSpPr>
          <p:nvPr/>
        </p:nvSpPr>
        <p:spPr>
          <a:xfrm>
            <a:off x="4895850" y="3695700"/>
            <a:ext cx="2400300" cy="6667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75" b="0">
                <a:solidFill>
                  <a:srgbClr val="566166"/>
                </a:solidFill>
                <a:latin typeface="Aptos"/>
                <a:ea typeface="Aptos"/>
                <a:cs typeface="Aptos"/>
              </a:defRPr>
            </a:pPr>
            <a:r>
              <a:rPr sz="1275" b="0">
                <a:solidFill>
                  <a:srgbClr val="566166"/>
                </a:solidFill>
                <a:latin typeface="Aptos"/>
                <a:ea typeface="Aptos"/>
                <a:cs typeface="Aptos"/>
              </a:rPr>
              <a:t>Connected inhaler sensors capture indicators of the inspiratory maneuver during routine use.</a:t>
            </a:r>
          </a:p>
        </p:txBody>
      </p:sp>
      <p:sp>
        <p:nvSpPr>
          <p:cNvPr id="13" name="Rounded Rectangle 12">
            <a:extLst>
              <a:ext uri="{FF2B5EF4-FFF2-40B4-BE49-F238E27FC236}">
                <a16:creationId xmlns:a16="http://schemas.microsoft.com/office/drawing/2014/main" id="{736C1B24-8266-4BF0-B174-A99947342316}"/>
              </a:ext>
            </a:extLst>
          </p:cNvPr>
          <p:cNvSpPr>
            <a:spLocks noGrp="1"/>
          </p:cNvSpPr>
          <p:nvPr/>
        </p:nvSpPr>
        <p:spPr>
          <a:xfrm>
            <a:off x="8001000" y="2552700"/>
            <a:ext cx="2895600" cy="2019300"/>
          </a:xfrm>
          <a:prstGeom prst="roundRect">
            <a:avLst>
              <a:gd name="adj" fmla="val 3774"/>
            </a:avLst>
          </a:prstGeom>
          <a:solidFill>
            <a:srgbClr val="D9F2E4"/>
          </a:solidFill>
          <a:ln w="0">
            <a:solidFill>
              <a:srgbClr val="000000">
                <a:alpha val="0"/>
              </a:srgbClr>
            </a:solidFill>
            <a:prstDash val="solid"/>
          </a:ln>
        </p:spPr>
        <p:txBody>
          <a:bodyPr/>
          <a:lstStyle/>
          <a:p>
            <a:endParaRPr lang="en-US"/>
          </a:p>
        </p:txBody>
      </p:sp>
      <p:sp>
        <p:nvSpPr>
          <p:cNvPr id="14" name="Rectangle 13">
            <a:extLst>
              <a:ext uri="{FF2B5EF4-FFF2-40B4-BE49-F238E27FC236}">
                <a16:creationId xmlns:a16="http://schemas.microsoft.com/office/drawing/2014/main" id="{D981A888-456C-4B70-B9B7-489B4C080799}"/>
              </a:ext>
            </a:extLst>
          </p:cNvPr>
          <p:cNvSpPr>
            <a:spLocks noGrp="1"/>
          </p:cNvSpPr>
          <p:nvPr/>
        </p:nvSpPr>
        <p:spPr>
          <a:xfrm>
            <a:off x="8248650" y="2800350"/>
            <a:ext cx="59055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500" b="1">
                <a:solidFill>
                  <a:srgbClr val="0FA978"/>
                </a:solidFill>
                <a:latin typeface="Aptos Display"/>
                <a:ea typeface="Aptos Display"/>
                <a:cs typeface="Aptos Display"/>
              </a:defRPr>
            </a:pPr>
            <a:r>
              <a:rPr sz="1500" b="1">
                <a:solidFill>
                  <a:srgbClr val="0FA978"/>
                </a:solidFill>
                <a:latin typeface="Aptos Display"/>
                <a:ea typeface="Aptos Display"/>
                <a:cs typeface="Aptos Display"/>
              </a:rPr>
              <a:t>03</a:t>
            </a:r>
          </a:p>
        </p:txBody>
      </p:sp>
      <p:sp>
        <p:nvSpPr>
          <p:cNvPr id="15" name="Rectangle 14">
            <a:extLst>
              <a:ext uri="{FF2B5EF4-FFF2-40B4-BE49-F238E27FC236}">
                <a16:creationId xmlns:a16="http://schemas.microsoft.com/office/drawing/2014/main" id="{87605DEC-E6E3-441F-AE63-AB1FD37D9AE7}"/>
              </a:ext>
            </a:extLst>
          </p:cNvPr>
          <p:cNvSpPr>
            <a:spLocks noGrp="1"/>
          </p:cNvSpPr>
          <p:nvPr/>
        </p:nvSpPr>
        <p:spPr>
          <a:xfrm>
            <a:off x="8248650" y="3238500"/>
            <a:ext cx="2333625" cy="2857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800" b="1">
                <a:solidFill>
                  <a:srgbClr val="161D1F"/>
                </a:solidFill>
                <a:latin typeface="Aptos Display"/>
                <a:ea typeface="Aptos Display"/>
                <a:cs typeface="Aptos Display"/>
              </a:defRPr>
            </a:pPr>
            <a:r>
              <a:rPr sz="1800" b="1">
                <a:solidFill>
                  <a:srgbClr val="161D1F"/>
                </a:solidFill>
                <a:latin typeface="Aptos Display"/>
                <a:ea typeface="Aptos Display"/>
                <a:cs typeface="Aptos Display"/>
              </a:rPr>
              <a:t>Targeted coaching</a:t>
            </a:r>
          </a:p>
        </p:txBody>
      </p:sp>
      <p:sp>
        <p:nvSpPr>
          <p:cNvPr id="16" name="Rectangle 15">
            <a:extLst>
              <a:ext uri="{FF2B5EF4-FFF2-40B4-BE49-F238E27FC236}">
                <a16:creationId xmlns:a16="http://schemas.microsoft.com/office/drawing/2014/main" id="{3F813401-D7A4-4A59-9BB2-954C075D86FB}"/>
              </a:ext>
            </a:extLst>
          </p:cNvPr>
          <p:cNvSpPr>
            <a:spLocks noGrp="1"/>
          </p:cNvSpPr>
          <p:nvPr/>
        </p:nvSpPr>
        <p:spPr>
          <a:xfrm>
            <a:off x="8248650" y="3695700"/>
            <a:ext cx="2400300" cy="6667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75" b="0">
                <a:solidFill>
                  <a:srgbClr val="566166"/>
                </a:solidFill>
                <a:latin typeface="Aptos"/>
                <a:ea typeface="Aptos"/>
                <a:cs typeface="Aptos"/>
              </a:defRPr>
            </a:pPr>
            <a:r>
              <a:rPr sz="1275" b="0">
                <a:solidFill>
                  <a:srgbClr val="566166"/>
                </a:solidFill>
                <a:latin typeface="Aptos"/>
                <a:ea typeface="Aptos"/>
                <a:cs typeface="Aptos"/>
              </a:rPr>
              <a:t>Pharmacists can use sensor-derived feedback to correct technique during normal care encounters.</a:t>
            </a:r>
          </a:p>
        </p:txBody>
      </p:sp>
      <p:sp>
        <p:nvSpPr>
          <p:cNvPr id="17" name="Rectangle 16">
            <a:extLst>
              <a:ext uri="{FF2B5EF4-FFF2-40B4-BE49-F238E27FC236}">
                <a16:creationId xmlns:a16="http://schemas.microsoft.com/office/drawing/2014/main" id="{BDD351D4-5FA5-419F-87F2-15BD571A2446}"/>
              </a:ext>
            </a:extLst>
          </p:cNvPr>
          <p:cNvSpPr>
            <a:spLocks noGrp="1"/>
          </p:cNvSpPr>
          <p:nvPr/>
        </p:nvSpPr>
        <p:spPr>
          <a:xfrm>
            <a:off x="4267200" y="3562350"/>
            <a:ext cx="228600" cy="19050"/>
          </a:xfrm>
          <a:prstGeom prst="rect">
            <a:avLst/>
          </a:prstGeom>
          <a:solidFill>
            <a:srgbClr val="C5CDD0"/>
          </a:solidFill>
          <a:ln w="0">
            <a:solidFill>
              <a:srgbClr val="000000">
                <a:alpha val="0"/>
              </a:srgbClr>
            </a:solidFill>
            <a:prstDash val="solid"/>
          </a:ln>
        </p:spPr>
        <p:txBody>
          <a:bodyPr/>
          <a:lstStyle/>
          <a:p>
            <a:endParaRPr lang="en-US"/>
          </a:p>
        </p:txBody>
      </p:sp>
      <p:sp>
        <p:nvSpPr>
          <p:cNvPr id="18" name="Rectangle 17">
            <a:extLst>
              <a:ext uri="{FF2B5EF4-FFF2-40B4-BE49-F238E27FC236}">
                <a16:creationId xmlns:a16="http://schemas.microsoft.com/office/drawing/2014/main" id="{1D332D78-59D4-4251-90DD-7632911C9642}"/>
              </a:ext>
            </a:extLst>
          </p:cNvPr>
          <p:cNvSpPr>
            <a:spLocks noGrp="1"/>
          </p:cNvSpPr>
          <p:nvPr/>
        </p:nvSpPr>
        <p:spPr>
          <a:xfrm>
            <a:off x="7620000" y="3562350"/>
            <a:ext cx="228600" cy="19050"/>
          </a:xfrm>
          <a:prstGeom prst="rect">
            <a:avLst/>
          </a:prstGeom>
          <a:solidFill>
            <a:srgbClr val="C5CDD0"/>
          </a:solidFill>
          <a:ln w="0">
            <a:solidFill>
              <a:srgbClr val="000000">
                <a:alpha val="0"/>
              </a:srgbClr>
            </a:solidFill>
            <a:prstDash val="solid"/>
          </a:ln>
        </p:spPr>
        <p:txBody>
          <a:bodyPr/>
          <a:lstStyle/>
          <a:p>
            <a:endParaRPr lang="en-US"/>
          </a:p>
        </p:txBody>
      </p:sp>
      <p:sp>
        <p:nvSpPr>
          <p:cNvPr id="19" name="Rounded Rectangle 18">
            <a:extLst>
              <a:ext uri="{FF2B5EF4-FFF2-40B4-BE49-F238E27FC236}">
                <a16:creationId xmlns:a16="http://schemas.microsoft.com/office/drawing/2014/main" id="{36F67B30-6BEA-4A63-8CA9-CD93A42B3EBE}"/>
              </a:ext>
            </a:extLst>
          </p:cNvPr>
          <p:cNvSpPr>
            <a:spLocks noGrp="1"/>
          </p:cNvSpPr>
          <p:nvPr/>
        </p:nvSpPr>
        <p:spPr>
          <a:xfrm>
            <a:off x="1562100" y="5010150"/>
            <a:ext cx="9067800" cy="781050"/>
          </a:xfrm>
          <a:prstGeom prst="roundRect">
            <a:avLst>
              <a:gd name="adj" fmla="val 9756"/>
            </a:avLst>
          </a:prstGeom>
          <a:solidFill>
            <a:srgbClr val="FFFFFF"/>
          </a:solidFill>
          <a:ln w="9525">
            <a:solidFill>
              <a:srgbClr val="C5CDD0"/>
            </a:solidFill>
            <a:prstDash val="solid"/>
          </a:ln>
        </p:spPr>
        <p:txBody>
          <a:bodyPr/>
          <a:lstStyle/>
          <a:p>
            <a:endParaRPr lang="en-US"/>
          </a:p>
        </p:txBody>
      </p:sp>
      <p:sp>
        <p:nvSpPr>
          <p:cNvPr id="20" name="Rectangle 19">
            <a:extLst>
              <a:ext uri="{FF2B5EF4-FFF2-40B4-BE49-F238E27FC236}">
                <a16:creationId xmlns:a16="http://schemas.microsoft.com/office/drawing/2014/main" id="{78A67ACD-42AC-421B-AA95-7ADE3832896E}"/>
              </a:ext>
            </a:extLst>
          </p:cNvPr>
          <p:cNvSpPr>
            <a:spLocks noGrp="1"/>
          </p:cNvSpPr>
          <p:nvPr/>
        </p:nvSpPr>
        <p:spPr>
          <a:xfrm>
            <a:off x="2057400" y="5171016"/>
            <a:ext cx="8077200" cy="323850"/>
          </a:xfrm>
          <a:prstGeom prst="rect">
            <a:avLst/>
          </a:prstGeom>
          <a:solidFill>
            <a:srgbClr val="000000">
              <a:alpha val="0"/>
            </a:srgbClr>
          </a:solidFill>
          <a:ln w="0">
            <a:solidFill>
              <a:srgbClr val="000000">
                <a:alpha val="0"/>
              </a:srgbClr>
            </a:solidFill>
            <a:prstDash val="solid"/>
          </a:ln>
        </p:spPr>
        <p:txBody>
          <a:bodyPr lIns="0" tIns="0" rIns="0" bIns="0" anchor="t"/>
          <a:lstStyle/>
          <a:p>
            <a:pPr algn="ctr">
              <a:defRPr sz="1725" b="0">
                <a:solidFill>
                  <a:srgbClr val="161D1F"/>
                </a:solidFill>
                <a:latin typeface="Aptos Display"/>
                <a:ea typeface="Aptos Display"/>
                <a:cs typeface="Aptos Display"/>
              </a:defRPr>
            </a:pPr>
            <a:r>
              <a:rPr sz="1725" b="0" dirty="0">
                <a:solidFill>
                  <a:srgbClr val="161D1F"/>
                </a:solidFill>
                <a:latin typeface="Aptos Display"/>
                <a:ea typeface="Aptos Display"/>
                <a:cs typeface="Aptos Display"/>
              </a:rPr>
              <a:t>The evaluation asked whether this service model changed inhalation quality between early and late follow-up.</a:t>
            </a:r>
          </a:p>
        </p:txBody>
      </p:sp>
      <p:sp>
        <p:nvSpPr>
          <p:cNvPr id="21" name="Rectangle 20">
            <a:extLst>
              <a:ext uri="{FF2B5EF4-FFF2-40B4-BE49-F238E27FC236}">
                <a16:creationId xmlns:a16="http://schemas.microsoft.com/office/drawing/2014/main" id="{B347B656-1630-4B7F-919E-1E9C66EE66E4}"/>
              </a:ext>
            </a:extLst>
          </p:cNvPr>
          <p:cNvSpPr>
            <a:spLocks noGrp="1"/>
          </p:cNvSpPr>
          <p:nvPr/>
        </p:nvSpPr>
        <p:spPr>
          <a:xfrm>
            <a:off x="609600" y="6286500"/>
            <a:ext cx="9906000" cy="9525"/>
          </a:xfrm>
          <a:prstGeom prst="rect">
            <a:avLst/>
          </a:prstGeom>
          <a:solidFill>
            <a:srgbClr val="C5CDD0"/>
          </a:solidFill>
          <a:ln w="0">
            <a:solidFill>
              <a:srgbClr val="000000">
                <a:alpha val="0"/>
              </a:srgbClr>
            </a:solidFill>
            <a:prstDash val="solid"/>
          </a:ln>
        </p:spPr>
        <p:txBody>
          <a:bodyPr/>
          <a:lstStyle/>
          <a:p>
            <a:endParaRPr lang="en-US"/>
          </a:p>
        </p:txBody>
      </p:sp>
      <p:sp>
        <p:nvSpPr>
          <p:cNvPr id="22" name="Rectangle 21">
            <a:extLst>
              <a:ext uri="{FF2B5EF4-FFF2-40B4-BE49-F238E27FC236}">
                <a16:creationId xmlns:a16="http://schemas.microsoft.com/office/drawing/2014/main" id="{C516AFAA-3E3D-4BE3-8143-9B6DDEC27136}"/>
              </a:ext>
            </a:extLst>
          </p:cNvPr>
          <p:cNvSpPr>
            <a:spLocks noGrp="1"/>
          </p:cNvSpPr>
          <p:nvPr/>
        </p:nvSpPr>
        <p:spPr>
          <a:xfrm>
            <a:off x="609600" y="6419850"/>
            <a:ext cx="723900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75" b="0">
                <a:solidFill>
                  <a:srgbClr val="566166"/>
                </a:solidFill>
                <a:latin typeface="Aptos"/>
                <a:ea typeface="Aptos"/>
                <a:cs typeface="Aptos"/>
              </a:defRPr>
            </a:pPr>
            <a:r>
              <a:rPr sz="975" b="0">
                <a:solidFill>
                  <a:srgbClr val="566166"/>
                </a:solidFill>
                <a:latin typeface="Aptos"/>
                <a:ea typeface="Aptos"/>
                <a:cs typeface="Aptos"/>
              </a:rPr>
              <a:t>RDD 2026 | Pharmacy-led connected inhaler service evaluation</a:t>
            </a:r>
          </a:p>
        </p:txBody>
      </p:sp>
      <p:sp>
        <p:nvSpPr>
          <p:cNvPr id="23" name="Rectangle 22">
            <a:extLst>
              <a:ext uri="{FF2B5EF4-FFF2-40B4-BE49-F238E27FC236}">
                <a16:creationId xmlns:a16="http://schemas.microsoft.com/office/drawing/2014/main" id="{B15B4932-1E09-4AF2-9CAC-157B030E93FC}"/>
              </a:ext>
            </a:extLst>
          </p:cNvPr>
          <p:cNvSpPr>
            <a:spLocks noGrp="1"/>
          </p:cNvSpPr>
          <p:nvPr/>
        </p:nvSpPr>
        <p:spPr>
          <a:xfrm>
            <a:off x="11049000" y="6419850"/>
            <a:ext cx="53340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975" b="0">
                <a:solidFill>
                  <a:srgbClr val="566166"/>
                </a:solidFill>
                <a:latin typeface="Aptos"/>
                <a:ea typeface="Aptos"/>
                <a:cs typeface="Aptos"/>
              </a:defRPr>
            </a:pPr>
            <a:r>
              <a:rPr sz="975" b="0">
                <a:solidFill>
                  <a:srgbClr val="566166"/>
                </a:solidFill>
                <a:latin typeface="Aptos"/>
                <a:ea typeface="Aptos"/>
                <a:cs typeface="Aptos"/>
              </a:rPr>
              <a:t>02</a:t>
            </a:r>
          </a:p>
        </p:txBody>
      </p:sp>
    </p:spTree>
    <p:extLst>
      <p:ext uri="{BB962C8B-B14F-4D97-AF65-F5344CB8AC3E}">
        <p14:creationId xmlns:p14="http://schemas.microsoft.com/office/powerpoint/2010/main" val="1924350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background">
            <a:extLst>
              <a:ext uri="{FF2B5EF4-FFF2-40B4-BE49-F238E27FC236}">
                <a16:creationId xmlns:a16="http://schemas.microsoft.com/office/drawing/2014/main" id="{28023B01-DD42-4D5F-B399-443A801F7B03}"/>
              </a:ext>
            </a:extLst>
          </p:cNvPr>
          <p:cNvSpPr>
            <a:spLocks noGrp="1"/>
          </p:cNvSpPr>
          <p:nvPr/>
        </p:nvSpPr>
        <p:spPr>
          <a:xfrm>
            <a:off x="0" y="0"/>
            <a:ext cx="12192000" cy="6858000"/>
          </a:xfrm>
          <a:prstGeom prst="rect">
            <a:avLst/>
          </a:prstGeom>
          <a:solidFill>
            <a:srgbClr val="F1F4F5"/>
          </a:solidFill>
          <a:ln w="0">
            <a:solidFill>
              <a:srgbClr val="000000">
                <a:alpha val="0"/>
              </a:srgbClr>
            </a:solidFill>
            <a:prstDash val="solid"/>
          </a:ln>
        </p:spPr>
        <p:txBody>
          <a:bodyPr/>
          <a:lstStyle/>
          <a:p>
            <a:endParaRPr lang="en-US"/>
          </a:p>
        </p:txBody>
      </p:sp>
      <p:sp>
        <p:nvSpPr>
          <p:cNvPr id="2" name="Rectangle 1">
            <a:extLst>
              <a:ext uri="{FF2B5EF4-FFF2-40B4-BE49-F238E27FC236}">
                <a16:creationId xmlns:a16="http://schemas.microsoft.com/office/drawing/2014/main" id="{0E0BC9CA-CBF9-455D-9B96-40F98B6AEEE5}"/>
              </a:ext>
            </a:extLst>
          </p:cNvPr>
          <p:cNvSpPr>
            <a:spLocks noGrp="1"/>
          </p:cNvSpPr>
          <p:nvPr/>
        </p:nvSpPr>
        <p:spPr>
          <a:xfrm>
            <a:off x="1009650" y="457200"/>
            <a:ext cx="4095750" cy="228600"/>
          </a:xfrm>
          <a:prstGeom prst="rect">
            <a:avLst/>
          </a:prstGeom>
          <a:solidFill>
            <a:srgbClr val="000000">
              <a:alpha val="0"/>
            </a:srgbClr>
          </a:solidFill>
          <a:ln w="0">
            <a:solidFill>
              <a:srgbClr val="000000">
                <a:alpha val="0"/>
              </a:srgbClr>
            </a:solidFill>
            <a:prstDash val="solid"/>
          </a:ln>
        </p:spPr>
        <p:txBody>
          <a:bodyPr lIns="0" tIns="0" rIns="0" bIns="0" anchor="ctr"/>
          <a:lstStyle/>
          <a:p>
            <a:pPr algn="l">
              <a:defRPr sz="1125" b="1">
                <a:solidFill>
                  <a:srgbClr val="006877"/>
                </a:solidFill>
                <a:latin typeface="Aptos"/>
                <a:ea typeface="Aptos"/>
                <a:cs typeface="Aptos"/>
              </a:defRPr>
            </a:pPr>
            <a:r>
              <a:rPr sz="1125" b="1">
                <a:solidFill>
                  <a:srgbClr val="006877"/>
                </a:solidFill>
                <a:latin typeface="Aptos"/>
                <a:ea typeface="Aptos"/>
                <a:cs typeface="Aptos"/>
              </a:rPr>
              <a:t>SERVICE MODEL</a:t>
            </a:r>
          </a:p>
        </p:txBody>
      </p:sp>
      <p:sp>
        <p:nvSpPr>
          <p:cNvPr id="3" name="Rectangle 2">
            <a:extLst>
              <a:ext uri="{FF2B5EF4-FFF2-40B4-BE49-F238E27FC236}">
                <a16:creationId xmlns:a16="http://schemas.microsoft.com/office/drawing/2014/main" id="{ED9C4972-AB68-40F4-8D45-18DD9AB7D1AB}"/>
              </a:ext>
            </a:extLst>
          </p:cNvPr>
          <p:cNvSpPr>
            <a:spLocks noGrp="1"/>
          </p:cNvSpPr>
          <p:nvPr/>
        </p:nvSpPr>
        <p:spPr>
          <a:xfrm>
            <a:off x="609600" y="561975"/>
            <a:ext cx="266700" cy="19050"/>
          </a:xfrm>
          <a:prstGeom prst="rect">
            <a:avLst/>
          </a:prstGeom>
          <a:solidFill>
            <a:srgbClr val="006877"/>
          </a:solidFill>
          <a:ln w="0">
            <a:solidFill>
              <a:srgbClr val="000000">
                <a:alpha val="0"/>
              </a:srgbClr>
            </a:solidFill>
            <a:prstDash val="solid"/>
          </a:ln>
        </p:spPr>
        <p:txBody>
          <a:bodyPr/>
          <a:lstStyle/>
          <a:p>
            <a:endParaRPr lang="en-US"/>
          </a:p>
        </p:txBody>
      </p:sp>
      <p:sp>
        <p:nvSpPr>
          <p:cNvPr id="4" name="Rectangle 3">
            <a:extLst>
              <a:ext uri="{FF2B5EF4-FFF2-40B4-BE49-F238E27FC236}">
                <a16:creationId xmlns:a16="http://schemas.microsoft.com/office/drawing/2014/main" id="{710E2BA1-84E0-414C-BBB8-304F885B3D0B}"/>
              </a:ext>
            </a:extLst>
          </p:cNvPr>
          <p:cNvSpPr>
            <a:spLocks noGrp="1"/>
          </p:cNvSpPr>
          <p:nvPr/>
        </p:nvSpPr>
        <p:spPr>
          <a:xfrm>
            <a:off x="609600" y="914400"/>
            <a:ext cx="9715500" cy="914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850" b="1">
                <a:solidFill>
                  <a:srgbClr val="161D1F"/>
                </a:solidFill>
                <a:latin typeface="Aptos Display"/>
                <a:ea typeface="Aptos Display"/>
                <a:cs typeface="Aptos Display"/>
              </a:defRPr>
            </a:pPr>
            <a:r>
              <a:rPr sz="2850" b="1">
                <a:solidFill>
                  <a:srgbClr val="161D1F"/>
                </a:solidFill>
                <a:latin typeface="Aptos Display"/>
                <a:ea typeface="Aptos Display"/>
                <a:cs typeface="Aptos Display"/>
              </a:rPr>
              <a:t>The evaluation paired connected sensors with short pharmacy follow-up encounters.</a:t>
            </a:r>
          </a:p>
        </p:txBody>
      </p:sp>
      <p:sp>
        <p:nvSpPr>
          <p:cNvPr id="5" name="Rounded Rectangle 4">
            <a:extLst>
              <a:ext uri="{FF2B5EF4-FFF2-40B4-BE49-F238E27FC236}">
                <a16:creationId xmlns:a16="http://schemas.microsoft.com/office/drawing/2014/main" id="{9E90EF1C-8288-402A-BD63-8ED658C54639}"/>
              </a:ext>
            </a:extLst>
          </p:cNvPr>
          <p:cNvSpPr>
            <a:spLocks noGrp="1"/>
          </p:cNvSpPr>
          <p:nvPr/>
        </p:nvSpPr>
        <p:spPr>
          <a:xfrm>
            <a:off x="1143000" y="2457450"/>
            <a:ext cx="2686050" cy="1714500"/>
          </a:xfrm>
          <a:prstGeom prst="roundRect">
            <a:avLst>
              <a:gd name="adj" fmla="val 4444"/>
            </a:avLst>
          </a:prstGeom>
          <a:solidFill>
            <a:srgbClr val="DDEBF8"/>
          </a:solidFill>
          <a:ln w="9525">
            <a:solidFill>
              <a:srgbClr val="C5CDD0"/>
            </a:solidFill>
            <a:prstDash val="solid"/>
          </a:ln>
        </p:spPr>
        <p:txBody>
          <a:bodyPr/>
          <a:lstStyle/>
          <a:p>
            <a:endParaRPr lang="en-US"/>
          </a:p>
        </p:txBody>
      </p:sp>
      <p:sp>
        <p:nvSpPr>
          <p:cNvPr id="6" name="Rectangle 5">
            <a:extLst>
              <a:ext uri="{FF2B5EF4-FFF2-40B4-BE49-F238E27FC236}">
                <a16:creationId xmlns:a16="http://schemas.microsoft.com/office/drawing/2014/main" id="{336CB838-5F74-4437-A0D3-BBC48E453359}"/>
              </a:ext>
            </a:extLst>
          </p:cNvPr>
          <p:cNvSpPr>
            <a:spLocks noGrp="1"/>
          </p:cNvSpPr>
          <p:nvPr/>
        </p:nvSpPr>
        <p:spPr>
          <a:xfrm>
            <a:off x="1409700" y="2800350"/>
            <a:ext cx="2095500" cy="3238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950" b="1">
                <a:solidFill>
                  <a:srgbClr val="006877"/>
                </a:solidFill>
                <a:latin typeface="Aptos Display"/>
                <a:ea typeface="Aptos Display"/>
                <a:cs typeface="Aptos Display"/>
              </a:defRPr>
            </a:pPr>
            <a:r>
              <a:rPr sz="1950" b="1">
                <a:solidFill>
                  <a:srgbClr val="006877"/>
                </a:solidFill>
                <a:latin typeface="Aptos Display"/>
                <a:ea typeface="Aptos Display"/>
                <a:cs typeface="Aptos Display"/>
              </a:rPr>
              <a:t>Enroll</a:t>
            </a:r>
          </a:p>
        </p:txBody>
      </p:sp>
      <p:sp>
        <p:nvSpPr>
          <p:cNvPr id="7" name="Rectangle 6">
            <a:extLst>
              <a:ext uri="{FF2B5EF4-FFF2-40B4-BE49-F238E27FC236}">
                <a16:creationId xmlns:a16="http://schemas.microsoft.com/office/drawing/2014/main" id="{35F5504C-F8E0-4B81-AFA5-220424F80286}"/>
              </a:ext>
            </a:extLst>
          </p:cNvPr>
          <p:cNvSpPr>
            <a:spLocks noGrp="1"/>
          </p:cNvSpPr>
          <p:nvPr/>
        </p:nvSpPr>
        <p:spPr>
          <a:xfrm>
            <a:off x="1409700" y="3314700"/>
            <a:ext cx="2133600" cy="552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0">
                <a:solidFill>
                  <a:srgbClr val="566166"/>
                </a:solidFill>
                <a:latin typeface="Aptos"/>
                <a:ea typeface="Aptos"/>
                <a:cs typeface="Aptos"/>
              </a:defRPr>
            </a:pPr>
            <a:r>
              <a:rPr sz="1200" b="0">
                <a:solidFill>
                  <a:srgbClr val="566166"/>
                </a:solidFill>
                <a:latin typeface="Aptos"/>
                <a:ea typeface="Aptos"/>
                <a:cs typeface="Aptos"/>
              </a:rPr>
              <a:t>72 adults with asthma or COPD enrolled across five pharmacies</a:t>
            </a:r>
          </a:p>
        </p:txBody>
      </p:sp>
      <p:sp>
        <p:nvSpPr>
          <p:cNvPr id="8" name="Rounded Rectangle 7">
            <a:extLst>
              <a:ext uri="{FF2B5EF4-FFF2-40B4-BE49-F238E27FC236}">
                <a16:creationId xmlns:a16="http://schemas.microsoft.com/office/drawing/2014/main" id="{AC961EDB-5627-4F16-A1B8-7E767CDC0E89}"/>
              </a:ext>
            </a:extLst>
          </p:cNvPr>
          <p:cNvSpPr>
            <a:spLocks noGrp="1"/>
          </p:cNvSpPr>
          <p:nvPr/>
        </p:nvSpPr>
        <p:spPr>
          <a:xfrm>
            <a:off x="4762500" y="2457450"/>
            <a:ext cx="2686050" cy="1714500"/>
          </a:xfrm>
          <a:prstGeom prst="roundRect">
            <a:avLst>
              <a:gd name="adj" fmla="val 4444"/>
            </a:avLst>
          </a:prstGeom>
          <a:solidFill>
            <a:srgbClr val="D9F8FC"/>
          </a:solidFill>
          <a:ln w="9525">
            <a:solidFill>
              <a:srgbClr val="C5CDD0"/>
            </a:solidFill>
            <a:prstDash val="solid"/>
          </a:ln>
        </p:spPr>
        <p:txBody>
          <a:bodyPr/>
          <a:lstStyle/>
          <a:p>
            <a:endParaRPr lang="en-US"/>
          </a:p>
        </p:txBody>
      </p:sp>
      <p:sp>
        <p:nvSpPr>
          <p:cNvPr id="9" name="Rectangle 8">
            <a:extLst>
              <a:ext uri="{FF2B5EF4-FFF2-40B4-BE49-F238E27FC236}">
                <a16:creationId xmlns:a16="http://schemas.microsoft.com/office/drawing/2014/main" id="{CE936C0B-2BB8-4066-9987-B26E8F91C89D}"/>
              </a:ext>
            </a:extLst>
          </p:cNvPr>
          <p:cNvSpPr>
            <a:spLocks noGrp="1"/>
          </p:cNvSpPr>
          <p:nvPr/>
        </p:nvSpPr>
        <p:spPr>
          <a:xfrm>
            <a:off x="5029200" y="2800350"/>
            <a:ext cx="2095500" cy="3238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950" b="1">
                <a:solidFill>
                  <a:srgbClr val="006877"/>
                </a:solidFill>
                <a:latin typeface="Aptos Display"/>
                <a:ea typeface="Aptos Display"/>
                <a:cs typeface="Aptos Display"/>
              </a:defRPr>
            </a:pPr>
            <a:r>
              <a:rPr sz="1950" b="1">
                <a:solidFill>
                  <a:srgbClr val="006877"/>
                </a:solidFill>
                <a:latin typeface="Aptos Display"/>
                <a:ea typeface="Aptos Display"/>
                <a:cs typeface="Aptos Display"/>
              </a:rPr>
              <a:t>Measure</a:t>
            </a:r>
          </a:p>
        </p:txBody>
      </p:sp>
      <p:sp>
        <p:nvSpPr>
          <p:cNvPr id="10" name="Rectangle 9">
            <a:extLst>
              <a:ext uri="{FF2B5EF4-FFF2-40B4-BE49-F238E27FC236}">
                <a16:creationId xmlns:a16="http://schemas.microsoft.com/office/drawing/2014/main" id="{62E811B8-61DF-4F46-966A-D8C412FE03D9}"/>
              </a:ext>
            </a:extLst>
          </p:cNvPr>
          <p:cNvSpPr>
            <a:spLocks noGrp="1"/>
          </p:cNvSpPr>
          <p:nvPr/>
        </p:nvSpPr>
        <p:spPr>
          <a:xfrm>
            <a:off x="5029200" y="3314700"/>
            <a:ext cx="2133600" cy="552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0">
                <a:solidFill>
                  <a:srgbClr val="566166"/>
                </a:solidFill>
                <a:latin typeface="Aptos"/>
                <a:ea typeface="Aptos"/>
                <a:cs typeface="Aptos"/>
              </a:defRPr>
            </a:pPr>
            <a:r>
              <a:rPr sz="1200" b="0">
                <a:solidFill>
                  <a:srgbClr val="566166"/>
                </a:solidFill>
                <a:latin typeface="Aptos"/>
                <a:ea typeface="Aptos"/>
                <a:cs typeface="Aptos"/>
              </a:rPr>
              <a:t>Connected sensors integrated with Respiro captured inhalation maneuvers</a:t>
            </a:r>
          </a:p>
        </p:txBody>
      </p:sp>
      <p:sp>
        <p:nvSpPr>
          <p:cNvPr id="11" name="Rounded Rectangle 10">
            <a:extLst>
              <a:ext uri="{FF2B5EF4-FFF2-40B4-BE49-F238E27FC236}">
                <a16:creationId xmlns:a16="http://schemas.microsoft.com/office/drawing/2014/main" id="{69221E6B-230E-4657-AFF5-5887D1A0744D}"/>
              </a:ext>
            </a:extLst>
          </p:cNvPr>
          <p:cNvSpPr>
            <a:spLocks noGrp="1"/>
          </p:cNvSpPr>
          <p:nvPr/>
        </p:nvSpPr>
        <p:spPr>
          <a:xfrm>
            <a:off x="8382000" y="2457450"/>
            <a:ext cx="2686050" cy="1714500"/>
          </a:xfrm>
          <a:prstGeom prst="roundRect">
            <a:avLst>
              <a:gd name="adj" fmla="val 4444"/>
            </a:avLst>
          </a:prstGeom>
          <a:solidFill>
            <a:srgbClr val="D9F2E4"/>
          </a:solidFill>
          <a:ln w="9525">
            <a:solidFill>
              <a:srgbClr val="C5CDD0"/>
            </a:solidFill>
            <a:prstDash val="solid"/>
          </a:ln>
        </p:spPr>
        <p:txBody>
          <a:bodyPr/>
          <a:lstStyle/>
          <a:p>
            <a:endParaRPr lang="en-US"/>
          </a:p>
        </p:txBody>
      </p:sp>
      <p:sp>
        <p:nvSpPr>
          <p:cNvPr id="12" name="Rectangle 11">
            <a:extLst>
              <a:ext uri="{FF2B5EF4-FFF2-40B4-BE49-F238E27FC236}">
                <a16:creationId xmlns:a16="http://schemas.microsoft.com/office/drawing/2014/main" id="{691EA1FC-CE9D-46D1-9FDF-F212DB7CD8A0}"/>
              </a:ext>
            </a:extLst>
          </p:cNvPr>
          <p:cNvSpPr>
            <a:spLocks noGrp="1"/>
          </p:cNvSpPr>
          <p:nvPr/>
        </p:nvSpPr>
        <p:spPr>
          <a:xfrm>
            <a:off x="8648700" y="2800350"/>
            <a:ext cx="2095500" cy="3238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950" b="1">
                <a:solidFill>
                  <a:srgbClr val="0FA978"/>
                </a:solidFill>
                <a:latin typeface="Aptos Display"/>
                <a:ea typeface="Aptos Display"/>
                <a:cs typeface="Aptos Display"/>
              </a:defRPr>
            </a:pPr>
            <a:r>
              <a:rPr sz="1950" b="1">
                <a:solidFill>
                  <a:srgbClr val="0FA978"/>
                </a:solidFill>
                <a:latin typeface="Aptos Display"/>
                <a:ea typeface="Aptos Display"/>
                <a:cs typeface="Aptos Display"/>
              </a:rPr>
              <a:t>Coach</a:t>
            </a:r>
          </a:p>
        </p:txBody>
      </p:sp>
      <p:sp>
        <p:nvSpPr>
          <p:cNvPr id="13" name="Rectangle 12">
            <a:extLst>
              <a:ext uri="{FF2B5EF4-FFF2-40B4-BE49-F238E27FC236}">
                <a16:creationId xmlns:a16="http://schemas.microsoft.com/office/drawing/2014/main" id="{00D84A59-C0E7-4568-BD14-F9535AD69746}"/>
              </a:ext>
            </a:extLst>
          </p:cNvPr>
          <p:cNvSpPr>
            <a:spLocks noGrp="1"/>
          </p:cNvSpPr>
          <p:nvPr/>
        </p:nvSpPr>
        <p:spPr>
          <a:xfrm>
            <a:off x="8648700" y="3314700"/>
            <a:ext cx="2133600" cy="552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0">
                <a:solidFill>
                  <a:srgbClr val="566166"/>
                </a:solidFill>
                <a:latin typeface="Aptos"/>
                <a:ea typeface="Aptos"/>
                <a:cs typeface="Aptos"/>
              </a:defRPr>
            </a:pPr>
            <a:r>
              <a:rPr sz="1200" b="0">
                <a:solidFill>
                  <a:srgbClr val="566166"/>
                </a:solidFill>
                <a:latin typeface="Aptos"/>
                <a:ea typeface="Aptos"/>
                <a:cs typeface="Aptos"/>
              </a:rPr>
              <a:t>Pharmacists used objective feedback during onboarding and follow-up</a:t>
            </a:r>
          </a:p>
        </p:txBody>
      </p:sp>
      <p:sp>
        <p:nvSpPr>
          <p:cNvPr id="14" name="Rectangle 13">
            <a:extLst>
              <a:ext uri="{FF2B5EF4-FFF2-40B4-BE49-F238E27FC236}">
                <a16:creationId xmlns:a16="http://schemas.microsoft.com/office/drawing/2014/main" id="{4EE911CB-ACB8-4E64-B4FC-807684027D05}"/>
              </a:ext>
            </a:extLst>
          </p:cNvPr>
          <p:cNvSpPr>
            <a:spLocks noGrp="1"/>
          </p:cNvSpPr>
          <p:nvPr/>
        </p:nvSpPr>
        <p:spPr>
          <a:xfrm>
            <a:off x="4000500" y="3314700"/>
            <a:ext cx="514350" cy="19050"/>
          </a:xfrm>
          <a:prstGeom prst="rect">
            <a:avLst/>
          </a:prstGeom>
          <a:solidFill>
            <a:srgbClr val="C5CDD0"/>
          </a:solidFill>
          <a:ln w="0">
            <a:solidFill>
              <a:srgbClr val="000000">
                <a:alpha val="0"/>
              </a:srgbClr>
            </a:solidFill>
            <a:prstDash val="solid"/>
          </a:ln>
        </p:spPr>
        <p:txBody>
          <a:bodyPr/>
          <a:lstStyle/>
          <a:p>
            <a:endParaRPr lang="en-US"/>
          </a:p>
        </p:txBody>
      </p:sp>
      <p:sp>
        <p:nvSpPr>
          <p:cNvPr id="15" name="Rectangle 14">
            <a:extLst>
              <a:ext uri="{FF2B5EF4-FFF2-40B4-BE49-F238E27FC236}">
                <a16:creationId xmlns:a16="http://schemas.microsoft.com/office/drawing/2014/main" id="{E93C1A19-831F-4E77-9B0D-75E75D03E8EE}"/>
              </a:ext>
            </a:extLst>
          </p:cNvPr>
          <p:cNvSpPr>
            <a:spLocks noGrp="1"/>
          </p:cNvSpPr>
          <p:nvPr/>
        </p:nvSpPr>
        <p:spPr>
          <a:xfrm>
            <a:off x="7620000" y="3314700"/>
            <a:ext cx="514350" cy="19050"/>
          </a:xfrm>
          <a:prstGeom prst="rect">
            <a:avLst/>
          </a:prstGeom>
          <a:solidFill>
            <a:srgbClr val="C5CDD0"/>
          </a:solidFill>
          <a:ln w="0">
            <a:solidFill>
              <a:srgbClr val="000000">
                <a:alpha val="0"/>
              </a:srgbClr>
            </a:solidFill>
            <a:prstDash val="solid"/>
          </a:ln>
        </p:spPr>
        <p:txBody>
          <a:bodyPr/>
          <a:lstStyle/>
          <a:p>
            <a:endParaRPr lang="en-US"/>
          </a:p>
        </p:txBody>
      </p:sp>
      <p:sp>
        <p:nvSpPr>
          <p:cNvPr id="16" name="Rounded Rectangle 15">
            <a:extLst>
              <a:ext uri="{FF2B5EF4-FFF2-40B4-BE49-F238E27FC236}">
                <a16:creationId xmlns:a16="http://schemas.microsoft.com/office/drawing/2014/main" id="{AA4AEABF-01F2-4F1C-90CD-4EEB7EAFF069}"/>
              </a:ext>
            </a:extLst>
          </p:cNvPr>
          <p:cNvSpPr>
            <a:spLocks noGrp="1"/>
          </p:cNvSpPr>
          <p:nvPr/>
        </p:nvSpPr>
        <p:spPr>
          <a:xfrm>
            <a:off x="1752600" y="4838700"/>
            <a:ext cx="8686800" cy="723900"/>
          </a:xfrm>
          <a:prstGeom prst="roundRect">
            <a:avLst>
              <a:gd name="adj" fmla="val 10526"/>
            </a:avLst>
          </a:prstGeom>
          <a:solidFill>
            <a:srgbClr val="FFFFFF"/>
          </a:solidFill>
          <a:ln w="9525">
            <a:solidFill>
              <a:srgbClr val="C5CDD0"/>
            </a:solidFill>
            <a:prstDash val="solid"/>
          </a:ln>
        </p:spPr>
        <p:txBody>
          <a:bodyPr/>
          <a:lstStyle/>
          <a:p>
            <a:endParaRPr lang="en-US"/>
          </a:p>
        </p:txBody>
      </p:sp>
      <p:sp>
        <p:nvSpPr>
          <p:cNvPr id="17" name="Rectangle 16">
            <a:extLst>
              <a:ext uri="{FF2B5EF4-FFF2-40B4-BE49-F238E27FC236}">
                <a16:creationId xmlns:a16="http://schemas.microsoft.com/office/drawing/2014/main" id="{917BBBF2-CAE8-4853-A2EA-840C9F3CFFCA}"/>
              </a:ext>
            </a:extLst>
          </p:cNvPr>
          <p:cNvSpPr>
            <a:spLocks noGrp="1"/>
          </p:cNvSpPr>
          <p:nvPr/>
        </p:nvSpPr>
        <p:spPr>
          <a:xfrm>
            <a:off x="2133600" y="5067300"/>
            <a:ext cx="180975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75" b="1">
                <a:solidFill>
                  <a:srgbClr val="566166"/>
                </a:solidFill>
                <a:latin typeface="Aptos"/>
                <a:ea typeface="Aptos"/>
                <a:cs typeface="Aptos"/>
              </a:defRPr>
            </a:pPr>
            <a:r>
              <a:rPr sz="1275" b="1">
                <a:solidFill>
                  <a:srgbClr val="566166"/>
                </a:solidFill>
                <a:latin typeface="Aptos"/>
                <a:ea typeface="Aptos"/>
                <a:cs typeface="Aptos"/>
              </a:rPr>
              <a:t>Devices/platforms</a:t>
            </a:r>
          </a:p>
        </p:txBody>
      </p:sp>
      <p:sp>
        <p:nvSpPr>
          <p:cNvPr id="18" name="Rectangle 17">
            <a:extLst>
              <a:ext uri="{FF2B5EF4-FFF2-40B4-BE49-F238E27FC236}">
                <a16:creationId xmlns:a16="http://schemas.microsoft.com/office/drawing/2014/main" id="{6FD0CFF0-A5CD-45AC-B917-B1098B08FCF2}"/>
              </a:ext>
            </a:extLst>
          </p:cNvPr>
          <p:cNvSpPr>
            <a:spLocks noGrp="1"/>
          </p:cNvSpPr>
          <p:nvPr/>
        </p:nvSpPr>
        <p:spPr>
          <a:xfrm>
            <a:off x="3962400" y="5010150"/>
            <a:ext cx="5753100" cy="3429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500" b="0">
                <a:solidFill>
                  <a:srgbClr val="161D1F"/>
                </a:solidFill>
                <a:latin typeface="Aptos Display"/>
                <a:ea typeface="Aptos Display"/>
                <a:cs typeface="Aptos Display"/>
              </a:defRPr>
            </a:pPr>
            <a:r>
              <a:rPr sz="1500" b="0">
                <a:solidFill>
                  <a:srgbClr val="161D1F"/>
                </a:solidFill>
                <a:latin typeface="Aptos Display"/>
                <a:ea typeface="Aptos Display"/>
                <a:cs typeface="Aptos Display"/>
              </a:rPr>
              <a:t>Ellipta, Nexthaler, and RS01 sensors integrated with the Respiro digital platform</a:t>
            </a:r>
          </a:p>
        </p:txBody>
      </p:sp>
      <p:sp>
        <p:nvSpPr>
          <p:cNvPr id="19" name="Rectangle 18">
            <a:extLst>
              <a:ext uri="{FF2B5EF4-FFF2-40B4-BE49-F238E27FC236}">
                <a16:creationId xmlns:a16="http://schemas.microsoft.com/office/drawing/2014/main" id="{FBFEE7A1-2570-4113-A38D-053BBC4F8EC9}"/>
              </a:ext>
            </a:extLst>
          </p:cNvPr>
          <p:cNvSpPr>
            <a:spLocks noGrp="1"/>
          </p:cNvSpPr>
          <p:nvPr/>
        </p:nvSpPr>
        <p:spPr>
          <a:xfrm>
            <a:off x="609600" y="6286500"/>
            <a:ext cx="9906000" cy="9525"/>
          </a:xfrm>
          <a:prstGeom prst="rect">
            <a:avLst/>
          </a:prstGeom>
          <a:solidFill>
            <a:srgbClr val="C5CDD0"/>
          </a:solidFill>
          <a:ln w="0">
            <a:solidFill>
              <a:srgbClr val="000000">
                <a:alpha val="0"/>
              </a:srgbClr>
            </a:solidFill>
            <a:prstDash val="solid"/>
          </a:ln>
        </p:spPr>
        <p:txBody>
          <a:bodyPr/>
          <a:lstStyle/>
          <a:p>
            <a:endParaRPr lang="en-US"/>
          </a:p>
        </p:txBody>
      </p:sp>
      <p:sp>
        <p:nvSpPr>
          <p:cNvPr id="20" name="Rectangle 19">
            <a:extLst>
              <a:ext uri="{FF2B5EF4-FFF2-40B4-BE49-F238E27FC236}">
                <a16:creationId xmlns:a16="http://schemas.microsoft.com/office/drawing/2014/main" id="{866BBCF6-9AE8-4D06-9E8B-8E5434BD6042}"/>
              </a:ext>
            </a:extLst>
          </p:cNvPr>
          <p:cNvSpPr>
            <a:spLocks noGrp="1"/>
          </p:cNvSpPr>
          <p:nvPr/>
        </p:nvSpPr>
        <p:spPr>
          <a:xfrm>
            <a:off x="609600" y="6419850"/>
            <a:ext cx="723900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75" b="0">
                <a:solidFill>
                  <a:srgbClr val="566166"/>
                </a:solidFill>
                <a:latin typeface="Aptos"/>
                <a:ea typeface="Aptos"/>
                <a:cs typeface="Aptos"/>
              </a:defRPr>
            </a:pPr>
            <a:r>
              <a:rPr sz="975" b="0">
                <a:solidFill>
                  <a:srgbClr val="566166"/>
                </a:solidFill>
                <a:latin typeface="Aptos"/>
                <a:ea typeface="Aptos"/>
                <a:cs typeface="Aptos"/>
              </a:rPr>
              <a:t>RDD 2026 | Pharmacy-led connected inhaler service evaluation</a:t>
            </a:r>
          </a:p>
        </p:txBody>
      </p:sp>
      <p:sp>
        <p:nvSpPr>
          <p:cNvPr id="21" name="Rectangle 20">
            <a:extLst>
              <a:ext uri="{FF2B5EF4-FFF2-40B4-BE49-F238E27FC236}">
                <a16:creationId xmlns:a16="http://schemas.microsoft.com/office/drawing/2014/main" id="{CAC6B9C6-D59F-464E-B105-DE4343D6407B}"/>
              </a:ext>
            </a:extLst>
          </p:cNvPr>
          <p:cNvSpPr>
            <a:spLocks noGrp="1"/>
          </p:cNvSpPr>
          <p:nvPr/>
        </p:nvSpPr>
        <p:spPr>
          <a:xfrm>
            <a:off x="11049000" y="6419850"/>
            <a:ext cx="53340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975" b="0">
                <a:solidFill>
                  <a:srgbClr val="566166"/>
                </a:solidFill>
                <a:latin typeface="Aptos"/>
                <a:ea typeface="Aptos"/>
                <a:cs typeface="Aptos"/>
              </a:defRPr>
            </a:pPr>
            <a:r>
              <a:rPr sz="975" b="0">
                <a:solidFill>
                  <a:srgbClr val="566166"/>
                </a:solidFill>
                <a:latin typeface="Aptos"/>
                <a:ea typeface="Aptos"/>
                <a:cs typeface="Aptos"/>
              </a:rPr>
              <a:t>03</a:t>
            </a:r>
          </a:p>
        </p:txBody>
      </p:sp>
    </p:spTree>
    <p:extLst>
      <p:ext uri="{BB962C8B-B14F-4D97-AF65-F5344CB8AC3E}">
        <p14:creationId xmlns:p14="http://schemas.microsoft.com/office/powerpoint/2010/main" val="17552746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background">
            <a:extLst>
              <a:ext uri="{FF2B5EF4-FFF2-40B4-BE49-F238E27FC236}">
                <a16:creationId xmlns:a16="http://schemas.microsoft.com/office/drawing/2014/main" id="{9415601A-3BA6-4950-BAB2-75F430620231}"/>
              </a:ext>
            </a:extLst>
          </p:cNvPr>
          <p:cNvSpPr>
            <a:spLocks noGrp="1"/>
          </p:cNvSpPr>
          <p:nvPr/>
        </p:nvSpPr>
        <p:spPr>
          <a:xfrm>
            <a:off x="0" y="0"/>
            <a:ext cx="12192000" cy="6858000"/>
          </a:xfrm>
          <a:prstGeom prst="rect">
            <a:avLst/>
          </a:prstGeom>
          <a:solidFill>
            <a:srgbClr val="F1F4F5"/>
          </a:solidFill>
          <a:ln w="0">
            <a:solidFill>
              <a:srgbClr val="000000">
                <a:alpha val="0"/>
              </a:srgbClr>
            </a:solidFill>
            <a:prstDash val="solid"/>
          </a:ln>
        </p:spPr>
        <p:txBody>
          <a:bodyPr/>
          <a:lstStyle/>
          <a:p>
            <a:endParaRPr lang="en-US"/>
          </a:p>
        </p:txBody>
      </p:sp>
      <p:sp>
        <p:nvSpPr>
          <p:cNvPr id="2" name="Rectangle 1">
            <a:extLst>
              <a:ext uri="{FF2B5EF4-FFF2-40B4-BE49-F238E27FC236}">
                <a16:creationId xmlns:a16="http://schemas.microsoft.com/office/drawing/2014/main" id="{4032F72B-E842-4269-B85C-AA79E64A1C50}"/>
              </a:ext>
            </a:extLst>
          </p:cNvPr>
          <p:cNvSpPr>
            <a:spLocks noGrp="1"/>
          </p:cNvSpPr>
          <p:nvPr/>
        </p:nvSpPr>
        <p:spPr>
          <a:xfrm>
            <a:off x="1009650" y="457200"/>
            <a:ext cx="4095750" cy="228600"/>
          </a:xfrm>
          <a:prstGeom prst="rect">
            <a:avLst/>
          </a:prstGeom>
          <a:solidFill>
            <a:srgbClr val="000000">
              <a:alpha val="0"/>
            </a:srgbClr>
          </a:solidFill>
          <a:ln w="0">
            <a:solidFill>
              <a:srgbClr val="000000">
                <a:alpha val="0"/>
              </a:srgbClr>
            </a:solidFill>
            <a:prstDash val="solid"/>
          </a:ln>
        </p:spPr>
        <p:txBody>
          <a:bodyPr lIns="0" tIns="0" rIns="0" bIns="0" anchor="ctr"/>
          <a:lstStyle/>
          <a:p>
            <a:pPr algn="l">
              <a:defRPr sz="1125" b="1">
                <a:solidFill>
                  <a:srgbClr val="006877"/>
                </a:solidFill>
                <a:latin typeface="Aptos"/>
                <a:ea typeface="Aptos"/>
                <a:cs typeface="Aptos"/>
              </a:defRPr>
            </a:pPr>
            <a:r>
              <a:rPr sz="1125" b="1">
                <a:solidFill>
                  <a:srgbClr val="006877"/>
                </a:solidFill>
                <a:latin typeface="Aptos"/>
                <a:ea typeface="Aptos"/>
                <a:cs typeface="Aptos"/>
              </a:rPr>
              <a:t>ANALYSIS</a:t>
            </a:r>
          </a:p>
        </p:txBody>
      </p:sp>
      <p:sp>
        <p:nvSpPr>
          <p:cNvPr id="3" name="Rectangle 2">
            <a:extLst>
              <a:ext uri="{FF2B5EF4-FFF2-40B4-BE49-F238E27FC236}">
                <a16:creationId xmlns:a16="http://schemas.microsoft.com/office/drawing/2014/main" id="{33697E32-D893-484F-AA09-8ADB381B03E0}"/>
              </a:ext>
            </a:extLst>
          </p:cNvPr>
          <p:cNvSpPr>
            <a:spLocks noGrp="1"/>
          </p:cNvSpPr>
          <p:nvPr/>
        </p:nvSpPr>
        <p:spPr>
          <a:xfrm>
            <a:off x="609600" y="561975"/>
            <a:ext cx="266700" cy="19050"/>
          </a:xfrm>
          <a:prstGeom prst="rect">
            <a:avLst/>
          </a:prstGeom>
          <a:solidFill>
            <a:srgbClr val="006877"/>
          </a:solidFill>
          <a:ln w="0">
            <a:solidFill>
              <a:srgbClr val="000000">
                <a:alpha val="0"/>
              </a:srgbClr>
            </a:solidFill>
            <a:prstDash val="solid"/>
          </a:ln>
        </p:spPr>
        <p:txBody>
          <a:bodyPr/>
          <a:lstStyle/>
          <a:p>
            <a:endParaRPr lang="en-US"/>
          </a:p>
        </p:txBody>
      </p:sp>
      <p:sp>
        <p:nvSpPr>
          <p:cNvPr id="4" name="Rectangle 3">
            <a:extLst>
              <a:ext uri="{FF2B5EF4-FFF2-40B4-BE49-F238E27FC236}">
                <a16:creationId xmlns:a16="http://schemas.microsoft.com/office/drawing/2014/main" id="{A1EB804E-8390-43AD-B153-2EBF8FDBBA70}"/>
              </a:ext>
            </a:extLst>
          </p:cNvPr>
          <p:cNvSpPr>
            <a:spLocks noGrp="1"/>
          </p:cNvSpPr>
          <p:nvPr/>
        </p:nvSpPr>
        <p:spPr>
          <a:xfrm>
            <a:off x="609600" y="914400"/>
            <a:ext cx="9906000" cy="990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700" b="1">
                <a:solidFill>
                  <a:srgbClr val="161D1F"/>
                </a:solidFill>
                <a:latin typeface="Aptos Display"/>
                <a:ea typeface="Aptos Display"/>
                <a:cs typeface="Aptos Display"/>
              </a:defRPr>
            </a:pPr>
            <a:r>
              <a:rPr sz="2700" b="1">
                <a:solidFill>
                  <a:srgbClr val="161D1F"/>
                </a:solidFill>
                <a:latin typeface="Aptos Display"/>
                <a:ea typeface="Aptos Display"/>
                <a:cs typeface="Aptos Display"/>
              </a:rPr>
              <a:t>First and last control periods were compared using Good, Fair, and Poor classifications.</a:t>
            </a:r>
          </a:p>
        </p:txBody>
      </p:sp>
      <p:sp>
        <p:nvSpPr>
          <p:cNvPr id="5" name="Rounded Rectangle 4">
            <a:extLst>
              <a:ext uri="{FF2B5EF4-FFF2-40B4-BE49-F238E27FC236}">
                <a16:creationId xmlns:a16="http://schemas.microsoft.com/office/drawing/2014/main" id="{2F955B63-EF5D-4F39-9C65-01CAC0BEA53A}"/>
              </a:ext>
            </a:extLst>
          </p:cNvPr>
          <p:cNvSpPr>
            <a:spLocks noGrp="1"/>
          </p:cNvSpPr>
          <p:nvPr/>
        </p:nvSpPr>
        <p:spPr>
          <a:xfrm>
            <a:off x="1295400" y="2686050"/>
            <a:ext cx="2647950" cy="1085850"/>
          </a:xfrm>
          <a:prstGeom prst="roundRect">
            <a:avLst>
              <a:gd name="adj" fmla="val 7018"/>
            </a:avLst>
          </a:prstGeom>
          <a:solidFill>
            <a:srgbClr val="D9F2E4"/>
          </a:solidFill>
          <a:ln w="0">
            <a:solidFill>
              <a:srgbClr val="000000">
                <a:alpha val="0"/>
              </a:srgbClr>
            </a:solidFill>
            <a:prstDash val="solid"/>
          </a:ln>
        </p:spPr>
        <p:txBody>
          <a:bodyPr/>
          <a:lstStyle/>
          <a:p>
            <a:endParaRPr lang="en-US"/>
          </a:p>
        </p:txBody>
      </p:sp>
      <p:sp>
        <p:nvSpPr>
          <p:cNvPr id="6" name="Rectangle 5">
            <a:extLst>
              <a:ext uri="{FF2B5EF4-FFF2-40B4-BE49-F238E27FC236}">
                <a16:creationId xmlns:a16="http://schemas.microsoft.com/office/drawing/2014/main" id="{87215636-04AF-4565-BAE6-352E50BFE4A4}"/>
              </a:ext>
            </a:extLst>
          </p:cNvPr>
          <p:cNvSpPr>
            <a:spLocks noGrp="1"/>
          </p:cNvSpPr>
          <p:nvPr/>
        </p:nvSpPr>
        <p:spPr>
          <a:xfrm>
            <a:off x="1524000" y="2952750"/>
            <a:ext cx="2000250" cy="3048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025" b="1">
                <a:solidFill>
                  <a:srgbClr val="0FA978"/>
                </a:solidFill>
                <a:latin typeface="Aptos Display"/>
                <a:ea typeface="Aptos Display"/>
                <a:cs typeface="Aptos Display"/>
              </a:defRPr>
            </a:pPr>
            <a:r>
              <a:rPr sz="2025" b="1">
                <a:solidFill>
                  <a:srgbClr val="0FA978"/>
                </a:solidFill>
                <a:latin typeface="Aptos Display"/>
                <a:ea typeface="Aptos Display"/>
                <a:cs typeface="Aptos Display"/>
              </a:rPr>
              <a:t>Good</a:t>
            </a:r>
          </a:p>
        </p:txBody>
      </p:sp>
      <p:sp>
        <p:nvSpPr>
          <p:cNvPr id="7" name="Rectangle 6">
            <a:extLst>
              <a:ext uri="{FF2B5EF4-FFF2-40B4-BE49-F238E27FC236}">
                <a16:creationId xmlns:a16="http://schemas.microsoft.com/office/drawing/2014/main" id="{C3F774B1-7837-4182-9856-5C9CABC992E9}"/>
              </a:ext>
            </a:extLst>
          </p:cNvPr>
          <p:cNvSpPr>
            <a:spLocks noGrp="1"/>
          </p:cNvSpPr>
          <p:nvPr/>
        </p:nvSpPr>
        <p:spPr>
          <a:xfrm>
            <a:off x="1524000" y="3390900"/>
            <a:ext cx="200025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350" b="0">
                <a:solidFill>
                  <a:srgbClr val="566166"/>
                </a:solidFill>
                <a:latin typeface="Aptos"/>
                <a:ea typeface="Aptos"/>
                <a:cs typeface="Aptos"/>
              </a:defRPr>
            </a:pPr>
            <a:r>
              <a:rPr sz="1350" b="0">
                <a:solidFill>
                  <a:srgbClr val="566166"/>
                </a:solidFill>
                <a:latin typeface="Aptos"/>
                <a:ea typeface="Aptos"/>
                <a:cs typeface="Aptos"/>
              </a:rPr>
              <a:t>no errors</a:t>
            </a:r>
          </a:p>
        </p:txBody>
      </p:sp>
      <p:sp>
        <p:nvSpPr>
          <p:cNvPr id="8" name="Rounded Rectangle 7">
            <a:extLst>
              <a:ext uri="{FF2B5EF4-FFF2-40B4-BE49-F238E27FC236}">
                <a16:creationId xmlns:a16="http://schemas.microsoft.com/office/drawing/2014/main" id="{83D555A8-EAC1-4497-BF1D-4CCB7DC47035}"/>
              </a:ext>
            </a:extLst>
          </p:cNvPr>
          <p:cNvSpPr>
            <a:spLocks noGrp="1"/>
          </p:cNvSpPr>
          <p:nvPr/>
        </p:nvSpPr>
        <p:spPr>
          <a:xfrm>
            <a:off x="4762500" y="2686050"/>
            <a:ext cx="2647950" cy="1085850"/>
          </a:xfrm>
          <a:prstGeom prst="roundRect">
            <a:avLst>
              <a:gd name="adj" fmla="val 7018"/>
            </a:avLst>
          </a:prstGeom>
          <a:solidFill>
            <a:srgbClr val="D9F8FC"/>
          </a:solidFill>
          <a:ln w="0">
            <a:solidFill>
              <a:srgbClr val="000000">
                <a:alpha val="0"/>
              </a:srgbClr>
            </a:solidFill>
            <a:prstDash val="solid"/>
          </a:ln>
        </p:spPr>
        <p:txBody>
          <a:bodyPr/>
          <a:lstStyle/>
          <a:p>
            <a:endParaRPr lang="en-US"/>
          </a:p>
        </p:txBody>
      </p:sp>
      <p:sp>
        <p:nvSpPr>
          <p:cNvPr id="9" name="Rectangle 8">
            <a:extLst>
              <a:ext uri="{FF2B5EF4-FFF2-40B4-BE49-F238E27FC236}">
                <a16:creationId xmlns:a16="http://schemas.microsoft.com/office/drawing/2014/main" id="{9AF173E4-A26E-479F-B297-E265B7EEB502}"/>
              </a:ext>
            </a:extLst>
          </p:cNvPr>
          <p:cNvSpPr>
            <a:spLocks noGrp="1"/>
          </p:cNvSpPr>
          <p:nvPr/>
        </p:nvSpPr>
        <p:spPr>
          <a:xfrm>
            <a:off x="4991100" y="2952750"/>
            <a:ext cx="2000250" cy="3048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025" b="1">
                <a:solidFill>
                  <a:srgbClr val="006877"/>
                </a:solidFill>
                <a:latin typeface="Aptos Display"/>
                <a:ea typeface="Aptos Display"/>
                <a:cs typeface="Aptos Display"/>
              </a:defRPr>
            </a:pPr>
            <a:r>
              <a:rPr sz="2025" b="1">
                <a:solidFill>
                  <a:srgbClr val="006877"/>
                </a:solidFill>
                <a:latin typeface="Aptos Display"/>
                <a:ea typeface="Aptos Display"/>
                <a:cs typeface="Aptos Display"/>
              </a:rPr>
              <a:t>Fair</a:t>
            </a:r>
          </a:p>
        </p:txBody>
      </p:sp>
      <p:sp>
        <p:nvSpPr>
          <p:cNvPr id="10" name="Rectangle 9">
            <a:extLst>
              <a:ext uri="{FF2B5EF4-FFF2-40B4-BE49-F238E27FC236}">
                <a16:creationId xmlns:a16="http://schemas.microsoft.com/office/drawing/2014/main" id="{5A424433-33B8-463D-B3BC-6DA665ADB894}"/>
              </a:ext>
            </a:extLst>
          </p:cNvPr>
          <p:cNvSpPr>
            <a:spLocks noGrp="1"/>
          </p:cNvSpPr>
          <p:nvPr/>
        </p:nvSpPr>
        <p:spPr>
          <a:xfrm>
            <a:off x="4991100" y="3390900"/>
            <a:ext cx="200025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350" b="0">
                <a:solidFill>
                  <a:srgbClr val="566166"/>
                </a:solidFill>
                <a:latin typeface="Aptos"/>
                <a:ea typeface="Aptos"/>
                <a:cs typeface="Aptos"/>
              </a:defRPr>
            </a:pPr>
            <a:r>
              <a:rPr sz="1350" b="0">
                <a:solidFill>
                  <a:srgbClr val="566166"/>
                </a:solidFill>
                <a:latin typeface="Aptos"/>
                <a:ea typeface="Aptos"/>
                <a:cs typeface="Aptos"/>
              </a:rPr>
              <a:t>&gt;=1 non-critical error</a:t>
            </a:r>
          </a:p>
        </p:txBody>
      </p:sp>
      <p:sp>
        <p:nvSpPr>
          <p:cNvPr id="11" name="Rounded Rectangle 10">
            <a:extLst>
              <a:ext uri="{FF2B5EF4-FFF2-40B4-BE49-F238E27FC236}">
                <a16:creationId xmlns:a16="http://schemas.microsoft.com/office/drawing/2014/main" id="{C74D3B33-0DE1-4D72-B85D-401577B2AF3B}"/>
              </a:ext>
            </a:extLst>
          </p:cNvPr>
          <p:cNvSpPr>
            <a:spLocks noGrp="1"/>
          </p:cNvSpPr>
          <p:nvPr/>
        </p:nvSpPr>
        <p:spPr>
          <a:xfrm>
            <a:off x="8229600" y="2686050"/>
            <a:ext cx="2647950" cy="1085850"/>
          </a:xfrm>
          <a:prstGeom prst="roundRect">
            <a:avLst>
              <a:gd name="adj" fmla="val 7018"/>
            </a:avLst>
          </a:prstGeom>
          <a:solidFill>
            <a:srgbClr val="FFDAD6"/>
          </a:solidFill>
          <a:ln w="0">
            <a:solidFill>
              <a:srgbClr val="000000">
                <a:alpha val="0"/>
              </a:srgbClr>
            </a:solidFill>
            <a:prstDash val="solid"/>
          </a:ln>
        </p:spPr>
        <p:txBody>
          <a:bodyPr/>
          <a:lstStyle/>
          <a:p>
            <a:endParaRPr lang="en-US"/>
          </a:p>
        </p:txBody>
      </p:sp>
      <p:sp>
        <p:nvSpPr>
          <p:cNvPr id="12" name="Rectangle 11">
            <a:extLst>
              <a:ext uri="{FF2B5EF4-FFF2-40B4-BE49-F238E27FC236}">
                <a16:creationId xmlns:a16="http://schemas.microsoft.com/office/drawing/2014/main" id="{CD1B991D-4D34-4833-A393-6F450AF9178F}"/>
              </a:ext>
            </a:extLst>
          </p:cNvPr>
          <p:cNvSpPr>
            <a:spLocks noGrp="1"/>
          </p:cNvSpPr>
          <p:nvPr/>
        </p:nvSpPr>
        <p:spPr>
          <a:xfrm>
            <a:off x="8458200" y="2952750"/>
            <a:ext cx="2000250" cy="3048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025" b="1">
                <a:solidFill>
                  <a:srgbClr val="BA1A1A"/>
                </a:solidFill>
                <a:latin typeface="Aptos Display"/>
                <a:ea typeface="Aptos Display"/>
                <a:cs typeface="Aptos Display"/>
              </a:defRPr>
            </a:pPr>
            <a:r>
              <a:rPr sz="2025" b="1">
                <a:solidFill>
                  <a:srgbClr val="BA1A1A"/>
                </a:solidFill>
                <a:latin typeface="Aptos Display"/>
                <a:ea typeface="Aptos Display"/>
                <a:cs typeface="Aptos Display"/>
              </a:rPr>
              <a:t>Poor</a:t>
            </a:r>
          </a:p>
        </p:txBody>
      </p:sp>
      <p:sp>
        <p:nvSpPr>
          <p:cNvPr id="13" name="Rectangle 12">
            <a:extLst>
              <a:ext uri="{FF2B5EF4-FFF2-40B4-BE49-F238E27FC236}">
                <a16:creationId xmlns:a16="http://schemas.microsoft.com/office/drawing/2014/main" id="{21C7E529-2B48-41BD-8655-25E2EFCF30C0}"/>
              </a:ext>
            </a:extLst>
          </p:cNvPr>
          <p:cNvSpPr>
            <a:spLocks noGrp="1"/>
          </p:cNvSpPr>
          <p:nvPr/>
        </p:nvSpPr>
        <p:spPr>
          <a:xfrm>
            <a:off x="8458200" y="3390900"/>
            <a:ext cx="200025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350" b="0">
                <a:solidFill>
                  <a:srgbClr val="566166"/>
                </a:solidFill>
                <a:latin typeface="Aptos"/>
                <a:ea typeface="Aptos"/>
                <a:cs typeface="Aptos"/>
              </a:defRPr>
            </a:pPr>
            <a:r>
              <a:rPr sz="1350" b="0">
                <a:solidFill>
                  <a:srgbClr val="566166"/>
                </a:solidFill>
                <a:latin typeface="Aptos"/>
                <a:ea typeface="Aptos"/>
                <a:cs typeface="Aptos"/>
              </a:rPr>
              <a:t>&gt;=1 critical error</a:t>
            </a:r>
          </a:p>
        </p:txBody>
      </p:sp>
      <p:sp>
        <p:nvSpPr>
          <p:cNvPr id="14" name="Rounded Rectangle 13">
            <a:extLst>
              <a:ext uri="{FF2B5EF4-FFF2-40B4-BE49-F238E27FC236}">
                <a16:creationId xmlns:a16="http://schemas.microsoft.com/office/drawing/2014/main" id="{2737CD57-C86D-4D5C-ABF6-B2E830EC393F}"/>
              </a:ext>
            </a:extLst>
          </p:cNvPr>
          <p:cNvSpPr>
            <a:spLocks noGrp="1"/>
          </p:cNvSpPr>
          <p:nvPr/>
        </p:nvSpPr>
        <p:spPr>
          <a:xfrm>
            <a:off x="1752600" y="4857750"/>
            <a:ext cx="2266950" cy="685800"/>
          </a:xfrm>
          <a:prstGeom prst="roundRect">
            <a:avLst>
              <a:gd name="adj" fmla="val 11111"/>
            </a:avLst>
          </a:prstGeom>
          <a:solidFill>
            <a:srgbClr val="FFFFFF"/>
          </a:solidFill>
          <a:ln w="9525">
            <a:solidFill>
              <a:srgbClr val="C5CDD0"/>
            </a:solidFill>
            <a:prstDash val="solid"/>
          </a:ln>
        </p:spPr>
        <p:txBody>
          <a:bodyPr/>
          <a:lstStyle/>
          <a:p>
            <a:endParaRPr lang="en-US"/>
          </a:p>
        </p:txBody>
      </p:sp>
      <p:sp>
        <p:nvSpPr>
          <p:cNvPr id="15" name="Rounded Rectangle 14">
            <a:extLst>
              <a:ext uri="{FF2B5EF4-FFF2-40B4-BE49-F238E27FC236}">
                <a16:creationId xmlns:a16="http://schemas.microsoft.com/office/drawing/2014/main" id="{BE73A0F8-43C1-4A77-B12B-B9B38D74D67D}"/>
              </a:ext>
            </a:extLst>
          </p:cNvPr>
          <p:cNvSpPr>
            <a:spLocks noGrp="1"/>
          </p:cNvSpPr>
          <p:nvPr/>
        </p:nvSpPr>
        <p:spPr>
          <a:xfrm>
            <a:off x="8172450" y="4857750"/>
            <a:ext cx="2266950" cy="685800"/>
          </a:xfrm>
          <a:prstGeom prst="roundRect">
            <a:avLst>
              <a:gd name="adj" fmla="val 11111"/>
            </a:avLst>
          </a:prstGeom>
          <a:solidFill>
            <a:srgbClr val="FFFFFF"/>
          </a:solidFill>
          <a:ln w="9525">
            <a:solidFill>
              <a:srgbClr val="C5CDD0"/>
            </a:solidFill>
            <a:prstDash val="solid"/>
          </a:ln>
        </p:spPr>
        <p:txBody>
          <a:bodyPr/>
          <a:lstStyle/>
          <a:p>
            <a:endParaRPr lang="en-US"/>
          </a:p>
        </p:txBody>
      </p:sp>
      <p:sp>
        <p:nvSpPr>
          <p:cNvPr id="16" name="Rectangle 15">
            <a:extLst>
              <a:ext uri="{FF2B5EF4-FFF2-40B4-BE49-F238E27FC236}">
                <a16:creationId xmlns:a16="http://schemas.microsoft.com/office/drawing/2014/main" id="{178D6E79-B62E-4843-8245-84984C53E9C0}"/>
              </a:ext>
            </a:extLst>
          </p:cNvPr>
          <p:cNvSpPr>
            <a:spLocks noGrp="1"/>
          </p:cNvSpPr>
          <p:nvPr/>
        </p:nvSpPr>
        <p:spPr>
          <a:xfrm>
            <a:off x="2038350" y="5048250"/>
            <a:ext cx="1695450" cy="304800"/>
          </a:xfrm>
          <a:prstGeom prst="rect">
            <a:avLst/>
          </a:prstGeom>
          <a:solidFill>
            <a:srgbClr val="000000">
              <a:alpha val="0"/>
            </a:srgbClr>
          </a:solidFill>
          <a:ln w="0">
            <a:solidFill>
              <a:srgbClr val="000000">
                <a:alpha val="0"/>
              </a:srgbClr>
            </a:solidFill>
            <a:prstDash val="solid"/>
          </a:ln>
        </p:spPr>
        <p:txBody>
          <a:bodyPr lIns="0" tIns="0" rIns="0" bIns="0" anchor="t"/>
          <a:lstStyle/>
          <a:p>
            <a:pPr algn="ctr">
              <a:defRPr sz="1800" b="1">
                <a:solidFill>
                  <a:srgbClr val="006877"/>
                </a:solidFill>
                <a:latin typeface="Aptos Display"/>
                <a:ea typeface="Aptos Display"/>
                <a:cs typeface="Aptos Display"/>
              </a:defRPr>
            </a:pPr>
            <a:r>
              <a:rPr sz="1800" b="1">
                <a:solidFill>
                  <a:srgbClr val="006877"/>
                </a:solidFill>
                <a:latin typeface="Aptos Display"/>
                <a:ea typeface="Aptos Display"/>
                <a:cs typeface="Aptos Display"/>
              </a:rPr>
              <a:t>First Control</a:t>
            </a:r>
          </a:p>
        </p:txBody>
      </p:sp>
      <p:sp>
        <p:nvSpPr>
          <p:cNvPr id="17" name="Rectangle 16">
            <a:extLst>
              <a:ext uri="{FF2B5EF4-FFF2-40B4-BE49-F238E27FC236}">
                <a16:creationId xmlns:a16="http://schemas.microsoft.com/office/drawing/2014/main" id="{A84B267F-5934-4F18-BD65-576C408D95EE}"/>
              </a:ext>
            </a:extLst>
          </p:cNvPr>
          <p:cNvSpPr>
            <a:spLocks noGrp="1"/>
          </p:cNvSpPr>
          <p:nvPr/>
        </p:nvSpPr>
        <p:spPr>
          <a:xfrm>
            <a:off x="8458200" y="5048250"/>
            <a:ext cx="1695450" cy="304800"/>
          </a:xfrm>
          <a:prstGeom prst="rect">
            <a:avLst/>
          </a:prstGeom>
          <a:solidFill>
            <a:srgbClr val="000000">
              <a:alpha val="0"/>
            </a:srgbClr>
          </a:solidFill>
          <a:ln w="0">
            <a:solidFill>
              <a:srgbClr val="000000">
                <a:alpha val="0"/>
              </a:srgbClr>
            </a:solidFill>
            <a:prstDash val="solid"/>
          </a:ln>
        </p:spPr>
        <p:txBody>
          <a:bodyPr lIns="0" tIns="0" rIns="0" bIns="0" anchor="t"/>
          <a:lstStyle/>
          <a:p>
            <a:pPr algn="ctr">
              <a:defRPr sz="1800" b="1">
                <a:solidFill>
                  <a:srgbClr val="006877"/>
                </a:solidFill>
                <a:latin typeface="Aptos Display"/>
                <a:ea typeface="Aptos Display"/>
                <a:cs typeface="Aptos Display"/>
              </a:defRPr>
            </a:pPr>
            <a:r>
              <a:rPr sz="1800" b="1">
                <a:solidFill>
                  <a:srgbClr val="006877"/>
                </a:solidFill>
                <a:latin typeface="Aptos Display"/>
                <a:ea typeface="Aptos Display"/>
                <a:cs typeface="Aptos Display"/>
              </a:rPr>
              <a:t>Last Control</a:t>
            </a:r>
          </a:p>
        </p:txBody>
      </p:sp>
      <p:sp>
        <p:nvSpPr>
          <p:cNvPr id="18" name="Rectangle 17">
            <a:extLst>
              <a:ext uri="{FF2B5EF4-FFF2-40B4-BE49-F238E27FC236}">
                <a16:creationId xmlns:a16="http://schemas.microsoft.com/office/drawing/2014/main" id="{37B41513-F6DD-4284-AA20-DBFADEA8ADC0}"/>
              </a:ext>
            </a:extLst>
          </p:cNvPr>
          <p:cNvSpPr>
            <a:spLocks noGrp="1"/>
          </p:cNvSpPr>
          <p:nvPr/>
        </p:nvSpPr>
        <p:spPr>
          <a:xfrm>
            <a:off x="4343400" y="5200650"/>
            <a:ext cx="3486150" cy="19050"/>
          </a:xfrm>
          <a:prstGeom prst="rect">
            <a:avLst/>
          </a:prstGeom>
          <a:solidFill>
            <a:srgbClr val="C5CDD0"/>
          </a:solidFill>
          <a:ln w="0">
            <a:solidFill>
              <a:srgbClr val="000000">
                <a:alpha val="0"/>
              </a:srgbClr>
            </a:solidFill>
            <a:prstDash val="solid"/>
          </a:ln>
        </p:spPr>
        <p:txBody>
          <a:bodyPr/>
          <a:lstStyle/>
          <a:p>
            <a:endParaRPr lang="en-US"/>
          </a:p>
        </p:txBody>
      </p:sp>
      <p:sp>
        <p:nvSpPr>
          <p:cNvPr id="19" name="Rectangle 18">
            <a:extLst>
              <a:ext uri="{FF2B5EF4-FFF2-40B4-BE49-F238E27FC236}">
                <a16:creationId xmlns:a16="http://schemas.microsoft.com/office/drawing/2014/main" id="{04922D3E-2D29-4F75-8AB6-CDA8E45DD5AA}"/>
              </a:ext>
            </a:extLst>
          </p:cNvPr>
          <p:cNvSpPr>
            <a:spLocks noGrp="1"/>
          </p:cNvSpPr>
          <p:nvPr/>
        </p:nvSpPr>
        <p:spPr>
          <a:xfrm>
            <a:off x="4838700" y="4895850"/>
            <a:ext cx="2495550" cy="419100"/>
          </a:xfrm>
          <a:prstGeom prst="rect">
            <a:avLst/>
          </a:prstGeom>
          <a:solidFill>
            <a:srgbClr val="000000">
              <a:alpha val="0"/>
            </a:srgbClr>
          </a:solidFill>
          <a:ln w="0">
            <a:solidFill>
              <a:srgbClr val="000000">
                <a:alpha val="0"/>
              </a:srgbClr>
            </a:solidFill>
            <a:prstDash val="solid"/>
          </a:ln>
        </p:spPr>
        <p:txBody>
          <a:bodyPr lIns="0" tIns="0" rIns="0" bIns="0" anchor="t"/>
          <a:lstStyle/>
          <a:p>
            <a:pPr algn="ctr">
              <a:defRPr sz="1275" b="1">
                <a:solidFill>
                  <a:srgbClr val="566166"/>
                </a:solidFill>
                <a:latin typeface="Aptos"/>
                <a:ea typeface="Aptos"/>
                <a:cs typeface="Aptos"/>
              </a:defRPr>
            </a:pPr>
            <a:r>
              <a:rPr sz="1275" b="1">
                <a:solidFill>
                  <a:srgbClr val="566166"/>
                </a:solidFill>
                <a:latin typeface="Aptos"/>
                <a:ea typeface="Aptos"/>
                <a:cs typeface="Aptos"/>
              </a:rPr>
              <a:t>paired patient-level comparison</a:t>
            </a:r>
          </a:p>
        </p:txBody>
      </p:sp>
      <p:sp>
        <p:nvSpPr>
          <p:cNvPr id="20" name="Rectangle 19">
            <a:extLst>
              <a:ext uri="{FF2B5EF4-FFF2-40B4-BE49-F238E27FC236}">
                <a16:creationId xmlns:a16="http://schemas.microsoft.com/office/drawing/2014/main" id="{0A7EB9DD-859B-461D-BA0D-258AAB8A715C}"/>
              </a:ext>
            </a:extLst>
          </p:cNvPr>
          <p:cNvSpPr>
            <a:spLocks noGrp="1"/>
          </p:cNvSpPr>
          <p:nvPr/>
        </p:nvSpPr>
        <p:spPr>
          <a:xfrm>
            <a:off x="5105400" y="5410200"/>
            <a:ext cx="196215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ctr">
              <a:defRPr sz="1200" b="0">
                <a:solidFill>
                  <a:srgbClr val="566166"/>
                </a:solidFill>
                <a:latin typeface="Aptos"/>
                <a:ea typeface="Aptos"/>
                <a:cs typeface="Aptos"/>
              </a:defRPr>
            </a:pPr>
            <a:r>
              <a:rPr sz="1200" b="0">
                <a:solidFill>
                  <a:srgbClr val="566166"/>
                </a:solidFill>
                <a:latin typeface="Aptos"/>
                <a:ea typeface="Aptos"/>
                <a:cs typeface="Aptos"/>
              </a:rPr>
              <a:t>Wilcoxon signed-rank test</a:t>
            </a:r>
          </a:p>
        </p:txBody>
      </p:sp>
      <p:sp>
        <p:nvSpPr>
          <p:cNvPr id="21" name="Rectangle 20">
            <a:extLst>
              <a:ext uri="{FF2B5EF4-FFF2-40B4-BE49-F238E27FC236}">
                <a16:creationId xmlns:a16="http://schemas.microsoft.com/office/drawing/2014/main" id="{A293C589-6B67-4655-8EEE-C452A1FFF007}"/>
              </a:ext>
            </a:extLst>
          </p:cNvPr>
          <p:cNvSpPr>
            <a:spLocks noGrp="1"/>
          </p:cNvSpPr>
          <p:nvPr/>
        </p:nvSpPr>
        <p:spPr>
          <a:xfrm>
            <a:off x="609600" y="6286500"/>
            <a:ext cx="9906000" cy="9525"/>
          </a:xfrm>
          <a:prstGeom prst="rect">
            <a:avLst/>
          </a:prstGeom>
          <a:solidFill>
            <a:srgbClr val="C5CDD0"/>
          </a:solidFill>
          <a:ln w="0">
            <a:solidFill>
              <a:srgbClr val="000000">
                <a:alpha val="0"/>
              </a:srgbClr>
            </a:solidFill>
            <a:prstDash val="solid"/>
          </a:ln>
        </p:spPr>
        <p:txBody>
          <a:bodyPr/>
          <a:lstStyle/>
          <a:p>
            <a:endParaRPr lang="en-US"/>
          </a:p>
        </p:txBody>
      </p:sp>
      <p:sp>
        <p:nvSpPr>
          <p:cNvPr id="22" name="Rectangle 21">
            <a:extLst>
              <a:ext uri="{FF2B5EF4-FFF2-40B4-BE49-F238E27FC236}">
                <a16:creationId xmlns:a16="http://schemas.microsoft.com/office/drawing/2014/main" id="{F657B0CD-5416-47E3-82CC-C1E6F9B17801}"/>
              </a:ext>
            </a:extLst>
          </p:cNvPr>
          <p:cNvSpPr>
            <a:spLocks noGrp="1"/>
          </p:cNvSpPr>
          <p:nvPr/>
        </p:nvSpPr>
        <p:spPr>
          <a:xfrm>
            <a:off x="609600" y="6419850"/>
            <a:ext cx="723900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75" b="0">
                <a:solidFill>
                  <a:srgbClr val="566166"/>
                </a:solidFill>
                <a:latin typeface="Aptos"/>
                <a:ea typeface="Aptos"/>
                <a:cs typeface="Aptos"/>
              </a:defRPr>
            </a:pPr>
            <a:r>
              <a:rPr sz="975" b="0">
                <a:solidFill>
                  <a:srgbClr val="566166"/>
                </a:solidFill>
                <a:latin typeface="Aptos"/>
                <a:ea typeface="Aptos"/>
                <a:cs typeface="Aptos"/>
              </a:rPr>
              <a:t>RDD 2026 | Pharmacy-led connected inhaler service evaluation</a:t>
            </a:r>
          </a:p>
        </p:txBody>
      </p:sp>
      <p:sp>
        <p:nvSpPr>
          <p:cNvPr id="23" name="Rectangle 22">
            <a:extLst>
              <a:ext uri="{FF2B5EF4-FFF2-40B4-BE49-F238E27FC236}">
                <a16:creationId xmlns:a16="http://schemas.microsoft.com/office/drawing/2014/main" id="{3FFA9FF9-87EA-4C53-B219-1A9528AF8F8F}"/>
              </a:ext>
            </a:extLst>
          </p:cNvPr>
          <p:cNvSpPr>
            <a:spLocks noGrp="1"/>
          </p:cNvSpPr>
          <p:nvPr/>
        </p:nvSpPr>
        <p:spPr>
          <a:xfrm>
            <a:off x="11049000" y="6419850"/>
            <a:ext cx="53340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975" b="0">
                <a:solidFill>
                  <a:srgbClr val="566166"/>
                </a:solidFill>
                <a:latin typeface="Aptos"/>
                <a:ea typeface="Aptos"/>
                <a:cs typeface="Aptos"/>
              </a:defRPr>
            </a:pPr>
            <a:r>
              <a:rPr sz="975" b="0">
                <a:solidFill>
                  <a:srgbClr val="566166"/>
                </a:solidFill>
                <a:latin typeface="Aptos"/>
                <a:ea typeface="Aptos"/>
                <a:cs typeface="Aptos"/>
              </a:rPr>
              <a:t>04</a:t>
            </a:r>
          </a:p>
        </p:txBody>
      </p:sp>
    </p:spTree>
    <p:extLst>
      <p:ext uri="{BB962C8B-B14F-4D97-AF65-F5344CB8AC3E}">
        <p14:creationId xmlns:p14="http://schemas.microsoft.com/office/powerpoint/2010/main" val="1661873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background">
            <a:extLst>
              <a:ext uri="{FF2B5EF4-FFF2-40B4-BE49-F238E27FC236}">
                <a16:creationId xmlns:a16="http://schemas.microsoft.com/office/drawing/2014/main" id="{BA426ECE-3AA2-4E70-834B-5E3D3C17570E}"/>
              </a:ext>
            </a:extLst>
          </p:cNvPr>
          <p:cNvSpPr>
            <a:spLocks noGrp="1"/>
          </p:cNvSpPr>
          <p:nvPr/>
        </p:nvSpPr>
        <p:spPr>
          <a:xfrm>
            <a:off x="0" y="0"/>
            <a:ext cx="12192000" cy="6858000"/>
          </a:xfrm>
          <a:prstGeom prst="rect">
            <a:avLst/>
          </a:prstGeom>
          <a:solidFill>
            <a:srgbClr val="F1F4F5"/>
          </a:solidFill>
          <a:ln w="0">
            <a:solidFill>
              <a:srgbClr val="000000">
                <a:alpha val="0"/>
              </a:srgbClr>
            </a:solidFill>
            <a:prstDash val="solid"/>
          </a:ln>
        </p:spPr>
        <p:txBody>
          <a:bodyPr/>
          <a:lstStyle/>
          <a:p>
            <a:endParaRPr lang="en-US"/>
          </a:p>
        </p:txBody>
      </p:sp>
      <p:sp>
        <p:nvSpPr>
          <p:cNvPr id="2" name="Rectangle 1">
            <a:extLst>
              <a:ext uri="{FF2B5EF4-FFF2-40B4-BE49-F238E27FC236}">
                <a16:creationId xmlns:a16="http://schemas.microsoft.com/office/drawing/2014/main" id="{8B365573-FC7B-4D8E-ACA3-B2E819981D4F}"/>
              </a:ext>
            </a:extLst>
          </p:cNvPr>
          <p:cNvSpPr>
            <a:spLocks noGrp="1"/>
          </p:cNvSpPr>
          <p:nvPr/>
        </p:nvSpPr>
        <p:spPr>
          <a:xfrm>
            <a:off x="1009650" y="457200"/>
            <a:ext cx="4095750" cy="228600"/>
          </a:xfrm>
          <a:prstGeom prst="rect">
            <a:avLst/>
          </a:prstGeom>
          <a:solidFill>
            <a:srgbClr val="000000">
              <a:alpha val="0"/>
            </a:srgbClr>
          </a:solidFill>
          <a:ln w="0">
            <a:solidFill>
              <a:srgbClr val="000000">
                <a:alpha val="0"/>
              </a:srgbClr>
            </a:solidFill>
            <a:prstDash val="solid"/>
          </a:ln>
        </p:spPr>
        <p:txBody>
          <a:bodyPr lIns="0" tIns="0" rIns="0" bIns="0" anchor="ctr"/>
          <a:lstStyle/>
          <a:p>
            <a:pPr algn="l">
              <a:defRPr sz="1125" b="1">
                <a:solidFill>
                  <a:srgbClr val="006877"/>
                </a:solidFill>
                <a:latin typeface="Aptos"/>
                <a:ea typeface="Aptos"/>
                <a:cs typeface="Aptos"/>
              </a:defRPr>
            </a:pPr>
            <a:r>
              <a:rPr sz="1125" b="1">
                <a:solidFill>
                  <a:srgbClr val="006877"/>
                </a:solidFill>
                <a:latin typeface="Aptos"/>
                <a:ea typeface="Aptos"/>
                <a:cs typeface="Aptos"/>
              </a:rPr>
              <a:t>ANALYZED COHORT</a:t>
            </a:r>
          </a:p>
        </p:txBody>
      </p:sp>
      <p:sp>
        <p:nvSpPr>
          <p:cNvPr id="3" name="Rectangle 2">
            <a:extLst>
              <a:ext uri="{FF2B5EF4-FFF2-40B4-BE49-F238E27FC236}">
                <a16:creationId xmlns:a16="http://schemas.microsoft.com/office/drawing/2014/main" id="{D6B32975-7DE0-4F19-A7DB-013295B1C683}"/>
              </a:ext>
            </a:extLst>
          </p:cNvPr>
          <p:cNvSpPr>
            <a:spLocks noGrp="1"/>
          </p:cNvSpPr>
          <p:nvPr/>
        </p:nvSpPr>
        <p:spPr>
          <a:xfrm>
            <a:off x="609600" y="561975"/>
            <a:ext cx="266700" cy="19050"/>
          </a:xfrm>
          <a:prstGeom prst="rect">
            <a:avLst/>
          </a:prstGeom>
          <a:solidFill>
            <a:srgbClr val="006877"/>
          </a:solidFill>
          <a:ln w="0">
            <a:solidFill>
              <a:srgbClr val="000000">
                <a:alpha val="0"/>
              </a:srgbClr>
            </a:solidFill>
            <a:prstDash val="solid"/>
          </a:ln>
        </p:spPr>
        <p:txBody>
          <a:bodyPr/>
          <a:lstStyle/>
          <a:p>
            <a:endParaRPr lang="en-US"/>
          </a:p>
        </p:txBody>
      </p:sp>
      <p:sp>
        <p:nvSpPr>
          <p:cNvPr id="4" name="Rectangle 3">
            <a:extLst>
              <a:ext uri="{FF2B5EF4-FFF2-40B4-BE49-F238E27FC236}">
                <a16:creationId xmlns:a16="http://schemas.microsoft.com/office/drawing/2014/main" id="{3341931E-00B0-4408-A193-C756432B3460}"/>
              </a:ext>
            </a:extLst>
          </p:cNvPr>
          <p:cNvSpPr>
            <a:spLocks noGrp="1"/>
          </p:cNvSpPr>
          <p:nvPr/>
        </p:nvSpPr>
        <p:spPr>
          <a:xfrm>
            <a:off x="609600" y="914400"/>
            <a:ext cx="9144000" cy="8763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850" b="1">
                <a:solidFill>
                  <a:srgbClr val="161D1F"/>
                </a:solidFill>
                <a:latin typeface="Aptos Display"/>
                <a:ea typeface="Aptos Display"/>
                <a:cs typeface="Aptos Display"/>
              </a:defRPr>
            </a:pPr>
            <a:r>
              <a:rPr sz="2850" b="1">
                <a:solidFill>
                  <a:srgbClr val="161D1F"/>
                </a:solidFill>
                <a:latin typeface="Aptos Display"/>
                <a:ea typeface="Aptos Display"/>
                <a:cs typeface="Aptos Display"/>
              </a:rPr>
              <a:t>59 patients completed at least two pharmacy visits.</a:t>
            </a:r>
          </a:p>
        </p:txBody>
      </p:sp>
      <p:sp>
        <p:nvSpPr>
          <p:cNvPr id="5" name="Rounded Rectangle 4">
            <a:extLst>
              <a:ext uri="{FF2B5EF4-FFF2-40B4-BE49-F238E27FC236}">
                <a16:creationId xmlns:a16="http://schemas.microsoft.com/office/drawing/2014/main" id="{27A4E960-0EA8-4564-9339-27AD9DA7247E}"/>
              </a:ext>
            </a:extLst>
          </p:cNvPr>
          <p:cNvSpPr>
            <a:spLocks noGrp="1"/>
          </p:cNvSpPr>
          <p:nvPr/>
        </p:nvSpPr>
        <p:spPr>
          <a:xfrm>
            <a:off x="1295400" y="2381250"/>
            <a:ext cx="1866900" cy="1200150"/>
          </a:xfrm>
          <a:prstGeom prst="roundRect">
            <a:avLst>
              <a:gd name="adj" fmla="val 6349"/>
            </a:avLst>
          </a:prstGeom>
          <a:solidFill>
            <a:srgbClr val="FFFFFF"/>
          </a:solidFill>
          <a:ln w="0">
            <a:solidFill>
              <a:srgbClr val="000000">
                <a:alpha val="0"/>
              </a:srgbClr>
            </a:solidFill>
            <a:prstDash val="solid"/>
          </a:ln>
        </p:spPr>
        <p:txBody>
          <a:bodyPr/>
          <a:lstStyle/>
          <a:p>
            <a:endParaRPr lang="en-US"/>
          </a:p>
        </p:txBody>
      </p:sp>
      <p:sp>
        <p:nvSpPr>
          <p:cNvPr id="6" name="Rectangle 5">
            <a:extLst>
              <a:ext uri="{FF2B5EF4-FFF2-40B4-BE49-F238E27FC236}">
                <a16:creationId xmlns:a16="http://schemas.microsoft.com/office/drawing/2014/main" id="{AC08ED28-E00A-437B-8033-F605A89FC3AE}"/>
              </a:ext>
            </a:extLst>
          </p:cNvPr>
          <p:cNvSpPr>
            <a:spLocks noGrp="1"/>
          </p:cNvSpPr>
          <p:nvPr/>
        </p:nvSpPr>
        <p:spPr>
          <a:xfrm>
            <a:off x="1485900" y="2533650"/>
            <a:ext cx="1485900" cy="4191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475" b="1">
                <a:solidFill>
                  <a:srgbClr val="006877"/>
                </a:solidFill>
                <a:latin typeface="Aptos Display"/>
                <a:ea typeface="Aptos Display"/>
                <a:cs typeface="Aptos Display"/>
              </a:defRPr>
            </a:pPr>
            <a:r>
              <a:rPr sz="2475" b="1">
                <a:solidFill>
                  <a:srgbClr val="006877"/>
                </a:solidFill>
                <a:latin typeface="Aptos Display"/>
                <a:ea typeface="Aptos Display"/>
                <a:cs typeface="Aptos Display"/>
              </a:rPr>
              <a:t>59</a:t>
            </a:r>
          </a:p>
        </p:txBody>
      </p:sp>
      <p:sp>
        <p:nvSpPr>
          <p:cNvPr id="7" name="Rectangle 6">
            <a:extLst>
              <a:ext uri="{FF2B5EF4-FFF2-40B4-BE49-F238E27FC236}">
                <a16:creationId xmlns:a16="http://schemas.microsoft.com/office/drawing/2014/main" id="{C25982EF-174D-4B8F-81A8-F4015AB2B755}"/>
              </a:ext>
            </a:extLst>
          </p:cNvPr>
          <p:cNvSpPr>
            <a:spLocks noGrp="1"/>
          </p:cNvSpPr>
          <p:nvPr/>
        </p:nvSpPr>
        <p:spPr>
          <a:xfrm>
            <a:off x="1485900" y="2990850"/>
            <a:ext cx="1485900" cy="4762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75" b="0">
                <a:solidFill>
                  <a:srgbClr val="566166"/>
                </a:solidFill>
                <a:latin typeface="Aptos"/>
                <a:ea typeface="Aptos"/>
                <a:cs typeface="Aptos"/>
              </a:defRPr>
            </a:pPr>
            <a:r>
              <a:rPr sz="1275" b="0">
                <a:solidFill>
                  <a:srgbClr val="566166"/>
                </a:solidFill>
                <a:latin typeface="Aptos"/>
                <a:ea typeface="Aptos"/>
                <a:cs typeface="Aptos"/>
              </a:rPr>
              <a:t>patients analyzed</a:t>
            </a:r>
          </a:p>
        </p:txBody>
      </p:sp>
      <p:sp>
        <p:nvSpPr>
          <p:cNvPr id="8" name="Rounded Rectangle 7">
            <a:extLst>
              <a:ext uri="{FF2B5EF4-FFF2-40B4-BE49-F238E27FC236}">
                <a16:creationId xmlns:a16="http://schemas.microsoft.com/office/drawing/2014/main" id="{29EDAE9C-C3CA-4E9F-BA39-32E6B73C3A76}"/>
              </a:ext>
            </a:extLst>
          </p:cNvPr>
          <p:cNvSpPr>
            <a:spLocks noGrp="1"/>
          </p:cNvSpPr>
          <p:nvPr/>
        </p:nvSpPr>
        <p:spPr>
          <a:xfrm>
            <a:off x="3524250" y="2381250"/>
            <a:ext cx="1866900" cy="1200150"/>
          </a:xfrm>
          <a:prstGeom prst="roundRect">
            <a:avLst>
              <a:gd name="adj" fmla="val 6349"/>
            </a:avLst>
          </a:prstGeom>
          <a:solidFill>
            <a:srgbClr val="DDEBF8"/>
          </a:solidFill>
          <a:ln w="0">
            <a:solidFill>
              <a:srgbClr val="000000">
                <a:alpha val="0"/>
              </a:srgbClr>
            </a:solidFill>
            <a:prstDash val="solid"/>
          </a:ln>
        </p:spPr>
        <p:txBody>
          <a:bodyPr/>
          <a:lstStyle/>
          <a:p>
            <a:endParaRPr lang="en-US"/>
          </a:p>
        </p:txBody>
      </p:sp>
      <p:sp>
        <p:nvSpPr>
          <p:cNvPr id="9" name="Rectangle 8">
            <a:extLst>
              <a:ext uri="{FF2B5EF4-FFF2-40B4-BE49-F238E27FC236}">
                <a16:creationId xmlns:a16="http://schemas.microsoft.com/office/drawing/2014/main" id="{27D3D3CC-B108-4B06-8FD5-B7D8F7FF95E6}"/>
              </a:ext>
            </a:extLst>
          </p:cNvPr>
          <p:cNvSpPr>
            <a:spLocks noGrp="1"/>
          </p:cNvSpPr>
          <p:nvPr/>
        </p:nvSpPr>
        <p:spPr>
          <a:xfrm>
            <a:off x="3714750" y="2533650"/>
            <a:ext cx="1485900" cy="4191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475" b="1">
                <a:solidFill>
                  <a:srgbClr val="006877"/>
                </a:solidFill>
                <a:latin typeface="Aptos Display"/>
                <a:ea typeface="Aptos Display"/>
                <a:cs typeface="Aptos Display"/>
              </a:defRPr>
            </a:pPr>
            <a:r>
              <a:rPr sz="2475" b="1">
                <a:solidFill>
                  <a:srgbClr val="006877"/>
                </a:solidFill>
                <a:latin typeface="Aptos Display"/>
                <a:ea typeface="Aptos Display"/>
                <a:cs typeface="Aptos Display"/>
              </a:rPr>
              <a:t>40</a:t>
            </a:r>
          </a:p>
        </p:txBody>
      </p:sp>
      <p:sp>
        <p:nvSpPr>
          <p:cNvPr id="10" name="Rectangle 9">
            <a:extLst>
              <a:ext uri="{FF2B5EF4-FFF2-40B4-BE49-F238E27FC236}">
                <a16:creationId xmlns:a16="http://schemas.microsoft.com/office/drawing/2014/main" id="{770AC8A7-C741-425D-A9A7-B944188B96E0}"/>
              </a:ext>
            </a:extLst>
          </p:cNvPr>
          <p:cNvSpPr>
            <a:spLocks noGrp="1"/>
          </p:cNvSpPr>
          <p:nvPr/>
        </p:nvSpPr>
        <p:spPr>
          <a:xfrm>
            <a:off x="3714750" y="2990850"/>
            <a:ext cx="1485900" cy="4762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75" b="0">
                <a:solidFill>
                  <a:srgbClr val="566166"/>
                </a:solidFill>
                <a:latin typeface="Aptos"/>
                <a:ea typeface="Aptos"/>
                <a:cs typeface="Aptos"/>
              </a:defRPr>
            </a:pPr>
            <a:r>
              <a:rPr sz="1275" b="0">
                <a:solidFill>
                  <a:srgbClr val="566166"/>
                </a:solidFill>
                <a:latin typeface="Aptos"/>
                <a:ea typeface="Aptos"/>
                <a:cs typeface="Aptos"/>
              </a:rPr>
              <a:t>patients with asthma</a:t>
            </a:r>
          </a:p>
        </p:txBody>
      </p:sp>
      <p:sp>
        <p:nvSpPr>
          <p:cNvPr id="11" name="Rounded Rectangle 10">
            <a:extLst>
              <a:ext uri="{FF2B5EF4-FFF2-40B4-BE49-F238E27FC236}">
                <a16:creationId xmlns:a16="http://schemas.microsoft.com/office/drawing/2014/main" id="{2F9B8AC5-92BA-4F54-945B-84CAE73F9D4F}"/>
              </a:ext>
            </a:extLst>
          </p:cNvPr>
          <p:cNvSpPr>
            <a:spLocks noGrp="1"/>
          </p:cNvSpPr>
          <p:nvPr/>
        </p:nvSpPr>
        <p:spPr>
          <a:xfrm>
            <a:off x="5753100" y="2381250"/>
            <a:ext cx="1866900" cy="1200150"/>
          </a:xfrm>
          <a:prstGeom prst="roundRect">
            <a:avLst>
              <a:gd name="adj" fmla="val 6349"/>
            </a:avLst>
          </a:prstGeom>
          <a:solidFill>
            <a:srgbClr val="D9F2E4"/>
          </a:solidFill>
          <a:ln w="0">
            <a:solidFill>
              <a:srgbClr val="000000">
                <a:alpha val="0"/>
              </a:srgbClr>
            </a:solidFill>
            <a:prstDash val="solid"/>
          </a:ln>
        </p:spPr>
        <p:txBody>
          <a:bodyPr/>
          <a:lstStyle/>
          <a:p>
            <a:endParaRPr lang="en-US"/>
          </a:p>
        </p:txBody>
      </p:sp>
      <p:sp>
        <p:nvSpPr>
          <p:cNvPr id="12" name="Rectangle 11">
            <a:extLst>
              <a:ext uri="{FF2B5EF4-FFF2-40B4-BE49-F238E27FC236}">
                <a16:creationId xmlns:a16="http://schemas.microsoft.com/office/drawing/2014/main" id="{36180792-A0C7-4EC9-B60B-7905B12CF145}"/>
              </a:ext>
            </a:extLst>
          </p:cNvPr>
          <p:cNvSpPr>
            <a:spLocks noGrp="1"/>
          </p:cNvSpPr>
          <p:nvPr/>
        </p:nvSpPr>
        <p:spPr>
          <a:xfrm>
            <a:off x="5943600" y="2533650"/>
            <a:ext cx="1485900" cy="4191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475" b="1">
                <a:solidFill>
                  <a:srgbClr val="0FA978"/>
                </a:solidFill>
                <a:latin typeface="Aptos Display"/>
                <a:ea typeface="Aptos Display"/>
                <a:cs typeface="Aptos Display"/>
              </a:defRPr>
            </a:pPr>
            <a:r>
              <a:rPr sz="2475" b="1">
                <a:solidFill>
                  <a:srgbClr val="0FA978"/>
                </a:solidFill>
                <a:latin typeface="Aptos Display"/>
                <a:ea typeface="Aptos Display"/>
                <a:cs typeface="Aptos Display"/>
              </a:rPr>
              <a:t>19</a:t>
            </a:r>
          </a:p>
        </p:txBody>
      </p:sp>
      <p:sp>
        <p:nvSpPr>
          <p:cNvPr id="13" name="Rectangle 12">
            <a:extLst>
              <a:ext uri="{FF2B5EF4-FFF2-40B4-BE49-F238E27FC236}">
                <a16:creationId xmlns:a16="http://schemas.microsoft.com/office/drawing/2014/main" id="{ABDC1D4B-5D25-416A-B1F4-90E614C47BDE}"/>
              </a:ext>
            </a:extLst>
          </p:cNvPr>
          <p:cNvSpPr>
            <a:spLocks noGrp="1"/>
          </p:cNvSpPr>
          <p:nvPr/>
        </p:nvSpPr>
        <p:spPr>
          <a:xfrm>
            <a:off x="5943600" y="2990850"/>
            <a:ext cx="1485900" cy="4762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75" b="0">
                <a:solidFill>
                  <a:srgbClr val="566166"/>
                </a:solidFill>
                <a:latin typeface="Aptos"/>
                <a:ea typeface="Aptos"/>
                <a:cs typeface="Aptos"/>
              </a:defRPr>
            </a:pPr>
            <a:r>
              <a:rPr sz="1275" b="0">
                <a:solidFill>
                  <a:srgbClr val="566166"/>
                </a:solidFill>
                <a:latin typeface="Aptos"/>
                <a:ea typeface="Aptos"/>
                <a:cs typeface="Aptos"/>
              </a:rPr>
              <a:t>patients with COPD</a:t>
            </a:r>
          </a:p>
        </p:txBody>
      </p:sp>
      <p:sp>
        <p:nvSpPr>
          <p:cNvPr id="14" name="Rounded Rectangle 13">
            <a:extLst>
              <a:ext uri="{FF2B5EF4-FFF2-40B4-BE49-F238E27FC236}">
                <a16:creationId xmlns:a16="http://schemas.microsoft.com/office/drawing/2014/main" id="{694EFE38-862A-46B1-BC88-73F5963B8FBC}"/>
              </a:ext>
            </a:extLst>
          </p:cNvPr>
          <p:cNvSpPr>
            <a:spLocks noGrp="1"/>
          </p:cNvSpPr>
          <p:nvPr/>
        </p:nvSpPr>
        <p:spPr>
          <a:xfrm>
            <a:off x="7981950" y="2381250"/>
            <a:ext cx="1866900" cy="1200150"/>
          </a:xfrm>
          <a:prstGeom prst="roundRect">
            <a:avLst>
              <a:gd name="adj" fmla="val 6349"/>
            </a:avLst>
          </a:prstGeom>
          <a:solidFill>
            <a:srgbClr val="D9F8FC"/>
          </a:solidFill>
          <a:ln w="0">
            <a:solidFill>
              <a:srgbClr val="000000">
                <a:alpha val="0"/>
              </a:srgbClr>
            </a:solidFill>
            <a:prstDash val="solid"/>
          </a:ln>
        </p:spPr>
        <p:txBody>
          <a:bodyPr/>
          <a:lstStyle/>
          <a:p>
            <a:endParaRPr lang="en-US"/>
          </a:p>
        </p:txBody>
      </p:sp>
      <p:sp>
        <p:nvSpPr>
          <p:cNvPr id="15" name="Rectangle 14">
            <a:extLst>
              <a:ext uri="{FF2B5EF4-FFF2-40B4-BE49-F238E27FC236}">
                <a16:creationId xmlns:a16="http://schemas.microsoft.com/office/drawing/2014/main" id="{F429C016-22E9-4A35-ADD3-22DE3DDF63FA}"/>
              </a:ext>
            </a:extLst>
          </p:cNvPr>
          <p:cNvSpPr>
            <a:spLocks noGrp="1"/>
          </p:cNvSpPr>
          <p:nvPr/>
        </p:nvSpPr>
        <p:spPr>
          <a:xfrm>
            <a:off x="8172450" y="2533650"/>
            <a:ext cx="1485900" cy="4191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475" b="1">
                <a:solidFill>
                  <a:srgbClr val="006877"/>
                </a:solidFill>
                <a:latin typeface="Aptos Display"/>
                <a:ea typeface="Aptos Display"/>
                <a:cs typeface="Aptos Display"/>
              </a:defRPr>
            </a:pPr>
            <a:r>
              <a:rPr sz="2475" b="1">
                <a:solidFill>
                  <a:srgbClr val="006877"/>
                </a:solidFill>
                <a:latin typeface="Aptos Display"/>
                <a:ea typeface="Aptos Display"/>
                <a:cs typeface="Aptos Display"/>
              </a:rPr>
              <a:t>82.1%</a:t>
            </a:r>
          </a:p>
        </p:txBody>
      </p:sp>
      <p:sp>
        <p:nvSpPr>
          <p:cNvPr id="16" name="Rectangle 15">
            <a:extLst>
              <a:ext uri="{FF2B5EF4-FFF2-40B4-BE49-F238E27FC236}">
                <a16:creationId xmlns:a16="http://schemas.microsoft.com/office/drawing/2014/main" id="{DBC7465F-187D-4AC7-9E53-CDD938F51A01}"/>
              </a:ext>
            </a:extLst>
          </p:cNvPr>
          <p:cNvSpPr>
            <a:spLocks noGrp="1"/>
          </p:cNvSpPr>
          <p:nvPr/>
        </p:nvSpPr>
        <p:spPr>
          <a:xfrm>
            <a:off x="8172450" y="2990850"/>
            <a:ext cx="1485900" cy="4762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75" b="0">
                <a:solidFill>
                  <a:srgbClr val="566166"/>
                </a:solidFill>
                <a:latin typeface="Aptos"/>
                <a:ea typeface="Aptos"/>
                <a:cs typeface="Aptos"/>
              </a:defRPr>
            </a:pPr>
            <a:r>
              <a:rPr sz="1275" b="0">
                <a:solidFill>
                  <a:srgbClr val="566166"/>
                </a:solidFill>
                <a:latin typeface="Aptos"/>
                <a:ea typeface="Aptos"/>
                <a:cs typeface="Aptos"/>
              </a:rPr>
              <a:t>mean measured adherence</a:t>
            </a:r>
          </a:p>
        </p:txBody>
      </p:sp>
      <p:sp>
        <p:nvSpPr>
          <p:cNvPr id="17" name="Rounded Rectangle 16">
            <a:extLst>
              <a:ext uri="{FF2B5EF4-FFF2-40B4-BE49-F238E27FC236}">
                <a16:creationId xmlns:a16="http://schemas.microsoft.com/office/drawing/2014/main" id="{DA230286-0274-4B51-8A19-3D6DA1F2C951}"/>
              </a:ext>
            </a:extLst>
          </p:cNvPr>
          <p:cNvSpPr>
            <a:spLocks noGrp="1"/>
          </p:cNvSpPr>
          <p:nvPr/>
        </p:nvSpPr>
        <p:spPr>
          <a:xfrm>
            <a:off x="1409700" y="4419600"/>
            <a:ext cx="9372600" cy="876300"/>
          </a:xfrm>
          <a:prstGeom prst="roundRect">
            <a:avLst>
              <a:gd name="adj" fmla="val 8696"/>
            </a:avLst>
          </a:prstGeom>
          <a:solidFill>
            <a:srgbClr val="FFFFFF"/>
          </a:solidFill>
          <a:ln w="9525">
            <a:solidFill>
              <a:srgbClr val="C5CDD0"/>
            </a:solidFill>
            <a:prstDash val="solid"/>
          </a:ln>
        </p:spPr>
        <p:txBody>
          <a:bodyPr/>
          <a:lstStyle/>
          <a:p>
            <a:endParaRPr lang="en-US"/>
          </a:p>
        </p:txBody>
      </p:sp>
      <p:sp>
        <p:nvSpPr>
          <p:cNvPr id="18" name="Rectangle 17">
            <a:extLst>
              <a:ext uri="{FF2B5EF4-FFF2-40B4-BE49-F238E27FC236}">
                <a16:creationId xmlns:a16="http://schemas.microsoft.com/office/drawing/2014/main" id="{95BC8841-10BF-4124-ADD3-78EEF5B25C16}"/>
              </a:ext>
            </a:extLst>
          </p:cNvPr>
          <p:cNvSpPr>
            <a:spLocks noGrp="1"/>
          </p:cNvSpPr>
          <p:nvPr/>
        </p:nvSpPr>
        <p:spPr>
          <a:xfrm>
            <a:off x="1733550" y="4686300"/>
            <a:ext cx="188595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350" b="1">
                <a:solidFill>
                  <a:srgbClr val="566166"/>
                </a:solidFill>
                <a:latin typeface="Aptos"/>
                <a:ea typeface="Aptos"/>
                <a:cs typeface="Aptos"/>
              </a:defRPr>
            </a:pPr>
            <a:r>
              <a:rPr sz="1350" b="1">
                <a:solidFill>
                  <a:srgbClr val="566166"/>
                </a:solidFill>
                <a:latin typeface="Aptos"/>
                <a:ea typeface="Aptos"/>
                <a:cs typeface="Aptos"/>
              </a:rPr>
              <a:t>Population details</a:t>
            </a:r>
          </a:p>
        </p:txBody>
      </p:sp>
      <p:sp>
        <p:nvSpPr>
          <p:cNvPr id="19" name="Rectangle 18">
            <a:extLst>
              <a:ext uri="{FF2B5EF4-FFF2-40B4-BE49-F238E27FC236}">
                <a16:creationId xmlns:a16="http://schemas.microsoft.com/office/drawing/2014/main" id="{F49AABD2-19F1-466C-B1AF-30BBB5BD6477}"/>
              </a:ext>
            </a:extLst>
          </p:cNvPr>
          <p:cNvSpPr>
            <a:spLocks noGrp="1"/>
          </p:cNvSpPr>
          <p:nvPr/>
        </p:nvSpPr>
        <p:spPr>
          <a:xfrm>
            <a:off x="3905250" y="4591050"/>
            <a:ext cx="523875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350" b="0">
                <a:solidFill>
                  <a:srgbClr val="161D1F"/>
                </a:solidFill>
                <a:latin typeface="Aptos"/>
                <a:ea typeface="Aptos"/>
                <a:cs typeface="Aptos"/>
              </a:defRPr>
            </a:pPr>
            <a:r>
              <a:rPr sz="1350" b="0" dirty="0">
                <a:solidFill>
                  <a:srgbClr val="161D1F"/>
                </a:solidFill>
                <a:latin typeface="Aptos"/>
                <a:ea typeface="Aptos"/>
                <a:cs typeface="Aptos"/>
              </a:rPr>
              <a:t>Asthma: 13 male / 27 female; mean age 53 years</a:t>
            </a:r>
          </a:p>
        </p:txBody>
      </p:sp>
      <p:sp>
        <p:nvSpPr>
          <p:cNvPr id="20" name="Rectangle 19">
            <a:extLst>
              <a:ext uri="{FF2B5EF4-FFF2-40B4-BE49-F238E27FC236}">
                <a16:creationId xmlns:a16="http://schemas.microsoft.com/office/drawing/2014/main" id="{E822FD2B-03AF-4B49-BEF4-E275FBAC3243}"/>
              </a:ext>
            </a:extLst>
          </p:cNvPr>
          <p:cNvSpPr>
            <a:spLocks noGrp="1"/>
          </p:cNvSpPr>
          <p:nvPr/>
        </p:nvSpPr>
        <p:spPr>
          <a:xfrm>
            <a:off x="3905250" y="4953000"/>
            <a:ext cx="523875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350" b="0">
                <a:solidFill>
                  <a:srgbClr val="161D1F"/>
                </a:solidFill>
                <a:latin typeface="Aptos"/>
                <a:ea typeface="Aptos"/>
                <a:cs typeface="Aptos"/>
              </a:defRPr>
            </a:pPr>
            <a:r>
              <a:rPr sz="1350" b="0">
                <a:solidFill>
                  <a:srgbClr val="161D1F"/>
                </a:solidFill>
                <a:latin typeface="Aptos"/>
                <a:ea typeface="Aptos"/>
                <a:cs typeface="Aptos"/>
              </a:rPr>
              <a:t>COPD: 8 male / 11 female; mean age 66.7 years</a:t>
            </a:r>
          </a:p>
        </p:txBody>
      </p:sp>
      <p:sp>
        <p:nvSpPr>
          <p:cNvPr id="21" name="Rectangle 20">
            <a:extLst>
              <a:ext uri="{FF2B5EF4-FFF2-40B4-BE49-F238E27FC236}">
                <a16:creationId xmlns:a16="http://schemas.microsoft.com/office/drawing/2014/main" id="{FF4D1FC1-D71B-4DB0-9F1E-327C5272CAA3}"/>
              </a:ext>
            </a:extLst>
          </p:cNvPr>
          <p:cNvSpPr>
            <a:spLocks noGrp="1"/>
          </p:cNvSpPr>
          <p:nvPr/>
        </p:nvSpPr>
        <p:spPr>
          <a:xfrm>
            <a:off x="1752600" y="5695950"/>
            <a:ext cx="8686800" cy="323850"/>
          </a:xfrm>
          <a:prstGeom prst="rect">
            <a:avLst/>
          </a:prstGeom>
          <a:solidFill>
            <a:srgbClr val="000000">
              <a:alpha val="0"/>
            </a:srgbClr>
          </a:solidFill>
          <a:ln w="0">
            <a:solidFill>
              <a:srgbClr val="000000">
                <a:alpha val="0"/>
              </a:srgbClr>
            </a:solidFill>
            <a:prstDash val="solid"/>
          </a:ln>
        </p:spPr>
        <p:txBody>
          <a:bodyPr lIns="0" tIns="0" rIns="0" bIns="0" anchor="t"/>
          <a:lstStyle/>
          <a:p>
            <a:pPr algn="ctr">
              <a:defRPr sz="1575" b="0">
                <a:solidFill>
                  <a:srgbClr val="161D1F"/>
                </a:solidFill>
                <a:latin typeface="Aptos Display"/>
                <a:ea typeface="Aptos Display"/>
                <a:cs typeface="Aptos Display"/>
              </a:defRPr>
            </a:pPr>
            <a:r>
              <a:rPr sz="1575" b="0">
                <a:solidFill>
                  <a:srgbClr val="161D1F"/>
                </a:solidFill>
                <a:latin typeface="Aptos Display"/>
                <a:ea typeface="Aptos Display"/>
                <a:cs typeface="Aptos Display"/>
              </a:rPr>
              <a:t>The analyzed set reflects routine-care completion rather than a randomized controlled trial population.</a:t>
            </a:r>
          </a:p>
        </p:txBody>
      </p:sp>
      <p:sp>
        <p:nvSpPr>
          <p:cNvPr id="22" name="Rectangle 21">
            <a:extLst>
              <a:ext uri="{FF2B5EF4-FFF2-40B4-BE49-F238E27FC236}">
                <a16:creationId xmlns:a16="http://schemas.microsoft.com/office/drawing/2014/main" id="{457F3E65-9165-43B4-A9A4-F28F7AE9BC4B}"/>
              </a:ext>
            </a:extLst>
          </p:cNvPr>
          <p:cNvSpPr>
            <a:spLocks noGrp="1"/>
          </p:cNvSpPr>
          <p:nvPr/>
        </p:nvSpPr>
        <p:spPr>
          <a:xfrm>
            <a:off x="609600" y="6286500"/>
            <a:ext cx="9906000" cy="9525"/>
          </a:xfrm>
          <a:prstGeom prst="rect">
            <a:avLst/>
          </a:prstGeom>
          <a:solidFill>
            <a:srgbClr val="C5CDD0"/>
          </a:solidFill>
          <a:ln w="0">
            <a:solidFill>
              <a:srgbClr val="000000">
                <a:alpha val="0"/>
              </a:srgbClr>
            </a:solidFill>
            <a:prstDash val="solid"/>
          </a:ln>
        </p:spPr>
        <p:txBody>
          <a:bodyPr/>
          <a:lstStyle/>
          <a:p>
            <a:endParaRPr lang="en-US"/>
          </a:p>
        </p:txBody>
      </p:sp>
      <p:sp>
        <p:nvSpPr>
          <p:cNvPr id="23" name="Rectangle 22">
            <a:extLst>
              <a:ext uri="{FF2B5EF4-FFF2-40B4-BE49-F238E27FC236}">
                <a16:creationId xmlns:a16="http://schemas.microsoft.com/office/drawing/2014/main" id="{6A6324E3-AFCC-47CE-809B-2AB1034E8ED7}"/>
              </a:ext>
            </a:extLst>
          </p:cNvPr>
          <p:cNvSpPr>
            <a:spLocks noGrp="1"/>
          </p:cNvSpPr>
          <p:nvPr/>
        </p:nvSpPr>
        <p:spPr>
          <a:xfrm>
            <a:off x="609600" y="6419850"/>
            <a:ext cx="723900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75" b="0">
                <a:solidFill>
                  <a:srgbClr val="566166"/>
                </a:solidFill>
                <a:latin typeface="Aptos"/>
                <a:ea typeface="Aptos"/>
                <a:cs typeface="Aptos"/>
              </a:defRPr>
            </a:pPr>
            <a:r>
              <a:rPr sz="975" b="0">
                <a:solidFill>
                  <a:srgbClr val="566166"/>
                </a:solidFill>
                <a:latin typeface="Aptos"/>
                <a:ea typeface="Aptos"/>
                <a:cs typeface="Aptos"/>
              </a:rPr>
              <a:t>RDD 2026 | Pharmacy-led connected inhaler service evaluation</a:t>
            </a:r>
          </a:p>
        </p:txBody>
      </p:sp>
      <p:sp>
        <p:nvSpPr>
          <p:cNvPr id="24" name="Rectangle 23">
            <a:extLst>
              <a:ext uri="{FF2B5EF4-FFF2-40B4-BE49-F238E27FC236}">
                <a16:creationId xmlns:a16="http://schemas.microsoft.com/office/drawing/2014/main" id="{E3A5F59C-80B0-48A1-B9CC-45E326335C0D}"/>
              </a:ext>
            </a:extLst>
          </p:cNvPr>
          <p:cNvSpPr>
            <a:spLocks noGrp="1"/>
          </p:cNvSpPr>
          <p:nvPr/>
        </p:nvSpPr>
        <p:spPr>
          <a:xfrm>
            <a:off x="11049000" y="6419850"/>
            <a:ext cx="53340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975" b="0">
                <a:solidFill>
                  <a:srgbClr val="566166"/>
                </a:solidFill>
                <a:latin typeface="Aptos"/>
                <a:ea typeface="Aptos"/>
                <a:cs typeface="Aptos"/>
              </a:defRPr>
            </a:pPr>
            <a:r>
              <a:rPr sz="975" b="0">
                <a:solidFill>
                  <a:srgbClr val="566166"/>
                </a:solidFill>
                <a:latin typeface="Aptos"/>
                <a:ea typeface="Aptos"/>
                <a:cs typeface="Aptos"/>
              </a:rPr>
              <a:t>05</a:t>
            </a:r>
          </a:p>
        </p:txBody>
      </p:sp>
    </p:spTree>
    <p:extLst>
      <p:ext uri="{BB962C8B-B14F-4D97-AF65-F5344CB8AC3E}">
        <p14:creationId xmlns:p14="http://schemas.microsoft.com/office/powerpoint/2010/main" val="7637630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background">
            <a:extLst>
              <a:ext uri="{FF2B5EF4-FFF2-40B4-BE49-F238E27FC236}">
                <a16:creationId xmlns:a16="http://schemas.microsoft.com/office/drawing/2014/main" id="{40D87841-AA61-4BAC-BC89-F4EEAC42BBA2}"/>
              </a:ext>
            </a:extLst>
          </p:cNvPr>
          <p:cNvSpPr>
            <a:spLocks noGrp="1"/>
          </p:cNvSpPr>
          <p:nvPr/>
        </p:nvSpPr>
        <p:spPr>
          <a:xfrm>
            <a:off x="0" y="0"/>
            <a:ext cx="12192000" cy="6858000"/>
          </a:xfrm>
          <a:prstGeom prst="rect">
            <a:avLst/>
          </a:prstGeom>
          <a:solidFill>
            <a:srgbClr val="F1F4F5"/>
          </a:solidFill>
          <a:ln w="0">
            <a:solidFill>
              <a:srgbClr val="000000">
                <a:alpha val="0"/>
              </a:srgbClr>
            </a:solidFill>
            <a:prstDash val="solid"/>
          </a:ln>
        </p:spPr>
        <p:txBody>
          <a:bodyPr/>
          <a:lstStyle/>
          <a:p>
            <a:endParaRPr lang="en-US"/>
          </a:p>
        </p:txBody>
      </p:sp>
      <p:sp>
        <p:nvSpPr>
          <p:cNvPr id="2" name="Rectangle 1">
            <a:extLst>
              <a:ext uri="{FF2B5EF4-FFF2-40B4-BE49-F238E27FC236}">
                <a16:creationId xmlns:a16="http://schemas.microsoft.com/office/drawing/2014/main" id="{AB5B943E-8FC0-48EF-B0F0-6B8D1448D091}"/>
              </a:ext>
            </a:extLst>
          </p:cNvPr>
          <p:cNvSpPr>
            <a:spLocks noGrp="1"/>
          </p:cNvSpPr>
          <p:nvPr/>
        </p:nvSpPr>
        <p:spPr>
          <a:xfrm>
            <a:off x="1009650" y="457200"/>
            <a:ext cx="4095750" cy="228600"/>
          </a:xfrm>
          <a:prstGeom prst="rect">
            <a:avLst/>
          </a:prstGeom>
          <a:solidFill>
            <a:srgbClr val="000000">
              <a:alpha val="0"/>
            </a:srgbClr>
          </a:solidFill>
          <a:ln w="0">
            <a:solidFill>
              <a:srgbClr val="000000">
                <a:alpha val="0"/>
              </a:srgbClr>
            </a:solidFill>
            <a:prstDash val="solid"/>
          </a:ln>
        </p:spPr>
        <p:txBody>
          <a:bodyPr lIns="0" tIns="0" rIns="0" bIns="0" anchor="ctr"/>
          <a:lstStyle/>
          <a:p>
            <a:pPr algn="l">
              <a:defRPr sz="1125" b="1">
                <a:solidFill>
                  <a:srgbClr val="006877"/>
                </a:solidFill>
                <a:latin typeface="Aptos"/>
                <a:ea typeface="Aptos"/>
                <a:cs typeface="Aptos"/>
              </a:defRPr>
            </a:pPr>
            <a:r>
              <a:rPr sz="1125" b="1">
                <a:solidFill>
                  <a:srgbClr val="006877"/>
                </a:solidFill>
                <a:latin typeface="Aptos"/>
                <a:ea typeface="Aptos"/>
                <a:cs typeface="Aptos"/>
              </a:rPr>
              <a:t>OVERALL RESULT</a:t>
            </a:r>
          </a:p>
        </p:txBody>
      </p:sp>
      <p:sp>
        <p:nvSpPr>
          <p:cNvPr id="3" name="Rectangle 2">
            <a:extLst>
              <a:ext uri="{FF2B5EF4-FFF2-40B4-BE49-F238E27FC236}">
                <a16:creationId xmlns:a16="http://schemas.microsoft.com/office/drawing/2014/main" id="{56D10BC1-E834-42DB-8D00-02F2924BAF1E}"/>
              </a:ext>
            </a:extLst>
          </p:cNvPr>
          <p:cNvSpPr>
            <a:spLocks noGrp="1"/>
          </p:cNvSpPr>
          <p:nvPr/>
        </p:nvSpPr>
        <p:spPr>
          <a:xfrm>
            <a:off x="609600" y="561975"/>
            <a:ext cx="266700" cy="19050"/>
          </a:xfrm>
          <a:prstGeom prst="rect">
            <a:avLst/>
          </a:prstGeom>
          <a:solidFill>
            <a:srgbClr val="006877"/>
          </a:solidFill>
          <a:ln w="0">
            <a:solidFill>
              <a:srgbClr val="000000">
                <a:alpha val="0"/>
              </a:srgbClr>
            </a:solidFill>
            <a:prstDash val="solid"/>
          </a:ln>
        </p:spPr>
        <p:txBody>
          <a:bodyPr/>
          <a:lstStyle/>
          <a:p>
            <a:endParaRPr lang="en-US"/>
          </a:p>
        </p:txBody>
      </p:sp>
      <p:sp>
        <p:nvSpPr>
          <p:cNvPr id="4" name="Rectangle 3">
            <a:extLst>
              <a:ext uri="{FF2B5EF4-FFF2-40B4-BE49-F238E27FC236}">
                <a16:creationId xmlns:a16="http://schemas.microsoft.com/office/drawing/2014/main" id="{F648A25C-3526-49B2-9CF4-B1D42A2E69DC}"/>
              </a:ext>
            </a:extLst>
          </p:cNvPr>
          <p:cNvSpPr>
            <a:spLocks noGrp="1"/>
          </p:cNvSpPr>
          <p:nvPr/>
        </p:nvSpPr>
        <p:spPr>
          <a:xfrm>
            <a:off x="609600" y="914400"/>
            <a:ext cx="8763000" cy="8763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850" b="1">
                <a:solidFill>
                  <a:srgbClr val="161D1F"/>
                </a:solidFill>
                <a:latin typeface="Aptos Display"/>
                <a:ea typeface="Aptos Display"/>
                <a:cs typeface="Aptos Display"/>
              </a:defRPr>
            </a:pPr>
            <a:r>
              <a:rPr sz="2850" b="1">
                <a:solidFill>
                  <a:srgbClr val="161D1F"/>
                </a:solidFill>
                <a:latin typeface="Aptos Display"/>
                <a:ea typeface="Aptos Display"/>
                <a:cs typeface="Aptos Display"/>
              </a:rPr>
              <a:t>Good inhalations increased while Poor inhalations decreased.</a:t>
            </a:r>
          </a:p>
        </p:txBody>
      </p:sp>
      <p:sp>
        <p:nvSpPr>
          <p:cNvPr id="5" name="Rounded Rectangle 4">
            <a:extLst>
              <a:ext uri="{FF2B5EF4-FFF2-40B4-BE49-F238E27FC236}">
                <a16:creationId xmlns:a16="http://schemas.microsoft.com/office/drawing/2014/main" id="{FF3A8EB6-5EEE-4860-975C-01305EA9F395}"/>
              </a:ext>
            </a:extLst>
          </p:cNvPr>
          <p:cNvSpPr>
            <a:spLocks noGrp="1"/>
          </p:cNvSpPr>
          <p:nvPr/>
        </p:nvSpPr>
        <p:spPr>
          <a:xfrm>
            <a:off x="1428750" y="2038350"/>
            <a:ext cx="9334500" cy="2686050"/>
          </a:xfrm>
          <a:prstGeom prst="roundRect">
            <a:avLst>
              <a:gd name="adj" fmla="val 2837"/>
            </a:avLst>
          </a:prstGeom>
          <a:solidFill>
            <a:srgbClr val="FFFFFF"/>
          </a:solidFill>
          <a:ln w="9525">
            <a:solidFill>
              <a:srgbClr val="C5CDD0"/>
            </a:solidFill>
            <a:prstDash val="solid"/>
          </a:ln>
        </p:spPr>
        <p:txBody>
          <a:bodyPr/>
          <a:lstStyle/>
          <a:p>
            <a:endParaRPr lang="en-US"/>
          </a:p>
        </p:txBody>
      </p:sp>
      <p:sp>
        <p:nvSpPr>
          <p:cNvPr id="6" name="Rectangle 5">
            <a:extLst>
              <a:ext uri="{FF2B5EF4-FFF2-40B4-BE49-F238E27FC236}">
                <a16:creationId xmlns:a16="http://schemas.microsoft.com/office/drawing/2014/main" id="{2F85F21C-9695-47BA-9D4F-B9855F313B65}"/>
              </a:ext>
            </a:extLst>
          </p:cNvPr>
          <p:cNvSpPr>
            <a:spLocks noGrp="1"/>
          </p:cNvSpPr>
          <p:nvPr/>
        </p:nvSpPr>
        <p:spPr>
          <a:xfrm>
            <a:off x="6896100" y="2400300"/>
            <a:ext cx="171450" cy="171450"/>
          </a:xfrm>
          <a:prstGeom prst="rect">
            <a:avLst/>
          </a:prstGeom>
          <a:solidFill>
            <a:srgbClr val="0FA978"/>
          </a:solidFill>
          <a:ln w="0">
            <a:solidFill>
              <a:srgbClr val="000000">
                <a:alpha val="0"/>
              </a:srgbClr>
            </a:solidFill>
            <a:prstDash val="solid"/>
          </a:ln>
        </p:spPr>
        <p:txBody>
          <a:bodyPr/>
          <a:lstStyle/>
          <a:p>
            <a:endParaRPr lang="en-US"/>
          </a:p>
        </p:txBody>
      </p:sp>
      <p:sp>
        <p:nvSpPr>
          <p:cNvPr id="7" name="Rectangle 6">
            <a:extLst>
              <a:ext uri="{FF2B5EF4-FFF2-40B4-BE49-F238E27FC236}">
                <a16:creationId xmlns:a16="http://schemas.microsoft.com/office/drawing/2014/main" id="{8E601D39-CD67-41AE-9EC2-88B5A27E3A7C}"/>
              </a:ext>
            </a:extLst>
          </p:cNvPr>
          <p:cNvSpPr>
            <a:spLocks noGrp="1"/>
          </p:cNvSpPr>
          <p:nvPr/>
        </p:nvSpPr>
        <p:spPr>
          <a:xfrm>
            <a:off x="7162800" y="2362200"/>
            <a:ext cx="83820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1">
                <a:solidFill>
                  <a:srgbClr val="566166"/>
                </a:solidFill>
                <a:latin typeface="Aptos"/>
                <a:ea typeface="Aptos"/>
                <a:cs typeface="Aptos"/>
              </a:defRPr>
            </a:pPr>
            <a:r>
              <a:rPr sz="1125" b="1">
                <a:solidFill>
                  <a:srgbClr val="566166"/>
                </a:solidFill>
                <a:latin typeface="Aptos"/>
                <a:ea typeface="Aptos"/>
                <a:cs typeface="Aptos"/>
              </a:rPr>
              <a:t>Good</a:t>
            </a:r>
          </a:p>
        </p:txBody>
      </p:sp>
      <p:sp>
        <p:nvSpPr>
          <p:cNvPr id="8" name="Rectangle 7">
            <a:extLst>
              <a:ext uri="{FF2B5EF4-FFF2-40B4-BE49-F238E27FC236}">
                <a16:creationId xmlns:a16="http://schemas.microsoft.com/office/drawing/2014/main" id="{08E48E65-C4FF-4E1B-877D-08B6EBE1AF29}"/>
              </a:ext>
            </a:extLst>
          </p:cNvPr>
          <p:cNvSpPr>
            <a:spLocks noGrp="1"/>
          </p:cNvSpPr>
          <p:nvPr/>
        </p:nvSpPr>
        <p:spPr>
          <a:xfrm>
            <a:off x="8153400" y="2400300"/>
            <a:ext cx="171450" cy="171450"/>
          </a:xfrm>
          <a:prstGeom prst="rect">
            <a:avLst/>
          </a:prstGeom>
          <a:solidFill>
            <a:srgbClr val="FFFF00"/>
          </a:solidFill>
          <a:ln w="0">
            <a:solidFill>
              <a:srgbClr val="000000">
                <a:alpha val="0"/>
              </a:srgbClr>
            </a:solidFill>
            <a:prstDash val="solid"/>
          </a:ln>
        </p:spPr>
        <p:txBody>
          <a:bodyPr/>
          <a:lstStyle/>
          <a:p>
            <a:endParaRPr lang="en-US"/>
          </a:p>
        </p:txBody>
      </p:sp>
      <p:sp>
        <p:nvSpPr>
          <p:cNvPr id="9" name="Rectangle 8">
            <a:extLst>
              <a:ext uri="{FF2B5EF4-FFF2-40B4-BE49-F238E27FC236}">
                <a16:creationId xmlns:a16="http://schemas.microsoft.com/office/drawing/2014/main" id="{B3DC8B94-5FB7-4667-AC3C-6BBECBDC352C}"/>
              </a:ext>
            </a:extLst>
          </p:cNvPr>
          <p:cNvSpPr>
            <a:spLocks noGrp="1"/>
          </p:cNvSpPr>
          <p:nvPr/>
        </p:nvSpPr>
        <p:spPr>
          <a:xfrm>
            <a:off x="8420100" y="2362200"/>
            <a:ext cx="83820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1">
                <a:solidFill>
                  <a:srgbClr val="566166"/>
                </a:solidFill>
                <a:latin typeface="Aptos"/>
                <a:ea typeface="Aptos"/>
                <a:cs typeface="Aptos"/>
              </a:defRPr>
            </a:pPr>
            <a:r>
              <a:rPr sz="1125" b="1">
                <a:solidFill>
                  <a:srgbClr val="566166"/>
                </a:solidFill>
                <a:latin typeface="Aptos"/>
                <a:ea typeface="Aptos"/>
                <a:cs typeface="Aptos"/>
              </a:rPr>
              <a:t>Fair</a:t>
            </a:r>
          </a:p>
        </p:txBody>
      </p:sp>
      <p:sp>
        <p:nvSpPr>
          <p:cNvPr id="10" name="Rectangle 9">
            <a:extLst>
              <a:ext uri="{FF2B5EF4-FFF2-40B4-BE49-F238E27FC236}">
                <a16:creationId xmlns:a16="http://schemas.microsoft.com/office/drawing/2014/main" id="{5644B491-0607-4F58-BF5D-E7BA0C4D339E}"/>
              </a:ext>
            </a:extLst>
          </p:cNvPr>
          <p:cNvSpPr>
            <a:spLocks noGrp="1"/>
          </p:cNvSpPr>
          <p:nvPr/>
        </p:nvSpPr>
        <p:spPr>
          <a:xfrm>
            <a:off x="9353550" y="2400300"/>
            <a:ext cx="171450" cy="171450"/>
          </a:xfrm>
          <a:prstGeom prst="rect">
            <a:avLst/>
          </a:prstGeom>
          <a:solidFill>
            <a:srgbClr val="BA1A1A"/>
          </a:solidFill>
          <a:ln w="0">
            <a:solidFill>
              <a:srgbClr val="000000">
                <a:alpha val="0"/>
              </a:srgbClr>
            </a:solidFill>
            <a:prstDash val="solid"/>
          </a:ln>
        </p:spPr>
        <p:txBody>
          <a:bodyPr/>
          <a:lstStyle/>
          <a:p>
            <a:endParaRPr lang="en-US"/>
          </a:p>
        </p:txBody>
      </p:sp>
      <p:sp>
        <p:nvSpPr>
          <p:cNvPr id="11" name="Rectangle 10">
            <a:extLst>
              <a:ext uri="{FF2B5EF4-FFF2-40B4-BE49-F238E27FC236}">
                <a16:creationId xmlns:a16="http://schemas.microsoft.com/office/drawing/2014/main" id="{28C68B76-125F-4DD1-8EBD-F044702A0E63}"/>
              </a:ext>
            </a:extLst>
          </p:cNvPr>
          <p:cNvSpPr>
            <a:spLocks noGrp="1"/>
          </p:cNvSpPr>
          <p:nvPr/>
        </p:nvSpPr>
        <p:spPr>
          <a:xfrm>
            <a:off x="9620250" y="2362200"/>
            <a:ext cx="83820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1">
                <a:solidFill>
                  <a:srgbClr val="566166"/>
                </a:solidFill>
                <a:latin typeface="Aptos"/>
                <a:ea typeface="Aptos"/>
                <a:cs typeface="Aptos"/>
              </a:defRPr>
            </a:pPr>
            <a:r>
              <a:rPr sz="1125" b="1">
                <a:solidFill>
                  <a:srgbClr val="566166"/>
                </a:solidFill>
                <a:latin typeface="Aptos"/>
                <a:ea typeface="Aptos"/>
                <a:cs typeface="Aptos"/>
              </a:rPr>
              <a:t>Poor</a:t>
            </a:r>
          </a:p>
        </p:txBody>
      </p:sp>
      <p:sp>
        <p:nvSpPr>
          <p:cNvPr id="12" name="Rectangle 11">
            <a:extLst>
              <a:ext uri="{FF2B5EF4-FFF2-40B4-BE49-F238E27FC236}">
                <a16:creationId xmlns:a16="http://schemas.microsoft.com/office/drawing/2014/main" id="{200326C6-5EE5-4BB6-9C71-08F3D8E38B07}"/>
              </a:ext>
            </a:extLst>
          </p:cNvPr>
          <p:cNvSpPr>
            <a:spLocks noGrp="1"/>
          </p:cNvSpPr>
          <p:nvPr/>
        </p:nvSpPr>
        <p:spPr>
          <a:xfrm>
            <a:off x="2724150" y="2667000"/>
            <a:ext cx="2095500" cy="2476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425" b="1">
                <a:solidFill>
                  <a:srgbClr val="161D1F"/>
                </a:solidFill>
                <a:latin typeface="Aptos Display"/>
                <a:ea typeface="Aptos Display"/>
                <a:cs typeface="Aptos Display"/>
              </a:defRPr>
            </a:pPr>
            <a:r>
              <a:rPr sz="1425" b="1">
                <a:solidFill>
                  <a:srgbClr val="161D1F"/>
                </a:solidFill>
                <a:latin typeface="Aptos Display"/>
                <a:ea typeface="Aptos Display"/>
                <a:cs typeface="Aptos Display"/>
              </a:rPr>
              <a:t>First Control</a:t>
            </a:r>
          </a:p>
        </p:txBody>
      </p:sp>
      <p:sp>
        <p:nvSpPr>
          <p:cNvPr id="13" name="Rectangle 12">
            <a:extLst>
              <a:ext uri="{FF2B5EF4-FFF2-40B4-BE49-F238E27FC236}">
                <a16:creationId xmlns:a16="http://schemas.microsoft.com/office/drawing/2014/main" id="{B019B421-646A-4152-AF7D-E19A3527EB3B}"/>
              </a:ext>
            </a:extLst>
          </p:cNvPr>
          <p:cNvSpPr>
            <a:spLocks noGrp="1"/>
          </p:cNvSpPr>
          <p:nvPr/>
        </p:nvSpPr>
        <p:spPr>
          <a:xfrm>
            <a:off x="2724150" y="3067050"/>
            <a:ext cx="3368850" cy="552450"/>
          </a:xfrm>
          <a:prstGeom prst="rect">
            <a:avLst/>
          </a:prstGeom>
          <a:solidFill>
            <a:srgbClr val="0FA978"/>
          </a:solidFill>
          <a:ln w="0">
            <a:solidFill>
              <a:srgbClr val="000000">
                <a:alpha val="0"/>
              </a:srgbClr>
            </a:solidFill>
            <a:prstDash val="solid"/>
          </a:ln>
        </p:spPr>
        <p:txBody>
          <a:bodyPr/>
          <a:lstStyle/>
          <a:p>
            <a:endParaRPr lang="en-US"/>
          </a:p>
        </p:txBody>
      </p:sp>
      <p:sp>
        <p:nvSpPr>
          <p:cNvPr id="14" name="Rectangle 13">
            <a:extLst>
              <a:ext uri="{FF2B5EF4-FFF2-40B4-BE49-F238E27FC236}">
                <a16:creationId xmlns:a16="http://schemas.microsoft.com/office/drawing/2014/main" id="{6D5EB0CB-260B-4031-9BAB-9490143DBD0D}"/>
              </a:ext>
            </a:extLst>
          </p:cNvPr>
          <p:cNvSpPr>
            <a:spLocks noGrp="1"/>
          </p:cNvSpPr>
          <p:nvPr/>
        </p:nvSpPr>
        <p:spPr>
          <a:xfrm>
            <a:off x="2781300" y="3238500"/>
            <a:ext cx="325455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ctr">
              <a:defRPr sz="1125" b="1">
                <a:solidFill>
                  <a:srgbClr val="FFFFFF"/>
                </a:solidFill>
                <a:latin typeface="Aptos"/>
                <a:ea typeface="Aptos"/>
                <a:cs typeface="Aptos"/>
              </a:defRPr>
            </a:pPr>
            <a:r>
              <a:rPr sz="1125" b="1">
                <a:solidFill>
                  <a:srgbClr val="FFFFFF"/>
                </a:solidFill>
                <a:latin typeface="Aptos"/>
                <a:ea typeface="Aptos"/>
                <a:cs typeface="Aptos"/>
              </a:rPr>
              <a:t>48.5%</a:t>
            </a:r>
          </a:p>
        </p:txBody>
      </p:sp>
      <p:sp>
        <p:nvSpPr>
          <p:cNvPr id="15" name="Rectangle 14">
            <a:extLst>
              <a:ext uri="{FF2B5EF4-FFF2-40B4-BE49-F238E27FC236}">
                <a16:creationId xmlns:a16="http://schemas.microsoft.com/office/drawing/2014/main" id="{582D0913-C71C-467F-B441-51C48676DFD6}"/>
              </a:ext>
            </a:extLst>
          </p:cNvPr>
          <p:cNvSpPr>
            <a:spLocks noGrp="1"/>
          </p:cNvSpPr>
          <p:nvPr/>
        </p:nvSpPr>
        <p:spPr>
          <a:xfrm>
            <a:off x="6093000" y="3067050"/>
            <a:ext cx="1555442" cy="552450"/>
          </a:xfrm>
          <a:prstGeom prst="rect">
            <a:avLst/>
          </a:prstGeom>
          <a:solidFill>
            <a:srgbClr val="FFFF00"/>
          </a:solidFill>
          <a:ln w="0">
            <a:solidFill>
              <a:srgbClr val="000000">
                <a:alpha val="0"/>
              </a:srgbClr>
            </a:solidFill>
            <a:prstDash val="solid"/>
          </a:ln>
        </p:spPr>
        <p:txBody>
          <a:bodyPr/>
          <a:lstStyle/>
          <a:p>
            <a:endParaRPr lang="en-US"/>
          </a:p>
        </p:txBody>
      </p:sp>
      <p:sp>
        <p:nvSpPr>
          <p:cNvPr id="16" name="Rectangle 15">
            <a:extLst>
              <a:ext uri="{FF2B5EF4-FFF2-40B4-BE49-F238E27FC236}">
                <a16:creationId xmlns:a16="http://schemas.microsoft.com/office/drawing/2014/main" id="{17226D9A-0458-4BCB-9AF2-7D2FFAB7BAD9}"/>
              </a:ext>
            </a:extLst>
          </p:cNvPr>
          <p:cNvSpPr>
            <a:spLocks noGrp="1"/>
          </p:cNvSpPr>
          <p:nvPr/>
        </p:nvSpPr>
        <p:spPr>
          <a:xfrm>
            <a:off x="6150150" y="3238500"/>
            <a:ext cx="1441142"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ctr">
              <a:defRPr sz="1125" b="1">
                <a:solidFill>
                  <a:srgbClr val="002022"/>
                </a:solidFill>
                <a:latin typeface="Aptos"/>
                <a:ea typeface="Aptos"/>
                <a:cs typeface="Aptos"/>
              </a:defRPr>
            </a:pPr>
            <a:r>
              <a:rPr sz="1125" b="1">
                <a:solidFill>
                  <a:srgbClr val="002022"/>
                </a:solidFill>
                <a:latin typeface="Aptos"/>
                <a:ea typeface="Aptos"/>
                <a:cs typeface="Aptos"/>
              </a:rPr>
              <a:t>22.4%</a:t>
            </a:r>
          </a:p>
        </p:txBody>
      </p:sp>
      <p:sp>
        <p:nvSpPr>
          <p:cNvPr id="17" name="Rectangle 16">
            <a:extLst>
              <a:ext uri="{FF2B5EF4-FFF2-40B4-BE49-F238E27FC236}">
                <a16:creationId xmlns:a16="http://schemas.microsoft.com/office/drawing/2014/main" id="{A0CEC3F3-9772-44B6-921F-C0B815FBD6AC}"/>
              </a:ext>
            </a:extLst>
          </p:cNvPr>
          <p:cNvSpPr>
            <a:spLocks noGrp="1"/>
          </p:cNvSpPr>
          <p:nvPr/>
        </p:nvSpPr>
        <p:spPr>
          <a:xfrm>
            <a:off x="7648442" y="3067050"/>
            <a:ext cx="2028958" cy="552450"/>
          </a:xfrm>
          <a:prstGeom prst="rect">
            <a:avLst/>
          </a:prstGeom>
          <a:solidFill>
            <a:srgbClr val="BA1A1A"/>
          </a:solidFill>
          <a:ln w="0">
            <a:solidFill>
              <a:srgbClr val="000000">
                <a:alpha val="0"/>
              </a:srgbClr>
            </a:solidFill>
            <a:prstDash val="solid"/>
          </a:ln>
        </p:spPr>
        <p:txBody>
          <a:bodyPr/>
          <a:lstStyle/>
          <a:p>
            <a:endParaRPr lang="en-US"/>
          </a:p>
        </p:txBody>
      </p:sp>
      <p:sp>
        <p:nvSpPr>
          <p:cNvPr id="18" name="Rectangle 17">
            <a:extLst>
              <a:ext uri="{FF2B5EF4-FFF2-40B4-BE49-F238E27FC236}">
                <a16:creationId xmlns:a16="http://schemas.microsoft.com/office/drawing/2014/main" id="{DE985DCB-52EE-443D-A4CC-47DCC119E69C}"/>
              </a:ext>
            </a:extLst>
          </p:cNvPr>
          <p:cNvSpPr>
            <a:spLocks noGrp="1"/>
          </p:cNvSpPr>
          <p:nvPr/>
        </p:nvSpPr>
        <p:spPr>
          <a:xfrm>
            <a:off x="7705592" y="3238500"/>
            <a:ext cx="1914658"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ctr">
              <a:defRPr sz="1125" b="1">
                <a:solidFill>
                  <a:srgbClr val="FFFFFF"/>
                </a:solidFill>
                <a:latin typeface="Aptos"/>
                <a:ea typeface="Aptos"/>
                <a:cs typeface="Aptos"/>
              </a:defRPr>
            </a:pPr>
            <a:r>
              <a:rPr sz="1125" b="1">
                <a:solidFill>
                  <a:srgbClr val="FFFFFF"/>
                </a:solidFill>
                <a:latin typeface="Aptos"/>
                <a:ea typeface="Aptos"/>
                <a:cs typeface="Aptos"/>
              </a:rPr>
              <a:t>29.2%</a:t>
            </a:r>
          </a:p>
        </p:txBody>
      </p:sp>
      <p:sp>
        <p:nvSpPr>
          <p:cNvPr id="19" name="Rectangle 18">
            <a:extLst>
              <a:ext uri="{FF2B5EF4-FFF2-40B4-BE49-F238E27FC236}">
                <a16:creationId xmlns:a16="http://schemas.microsoft.com/office/drawing/2014/main" id="{47B0690D-6939-46EA-AA4F-861D979FF87E}"/>
              </a:ext>
            </a:extLst>
          </p:cNvPr>
          <p:cNvSpPr>
            <a:spLocks noGrp="1"/>
          </p:cNvSpPr>
          <p:nvPr/>
        </p:nvSpPr>
        <p:spPr>
          <a:xfrm>
            <a:off x="2724150" y="3714750"/>
            <a:ext cx="2095500" cy="2476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425" b="1">
                <a:solidFill>
                  <a:srgbClr val="161D1F"/>
                </a:solidFill>
                <a:latin typeface="Aptos Display"/>
                <a:ea typeface="Aptos Display"/>
                <a:cs typeface="Aptos Display"/>
              </a:defRPr>
            </a:pPr>
            <a:r>
              <a:rPr sz="1425" b="1">
                <a:solidFill>
                  <a:srgbClr val="161D1F"/>
                </a:solidFill>
                <a:latin typeface="Aptos Display"/>
                <a:ea typeface="Aptos Display"/>
                <a:cs typeface="Aptos Display"/>
              </a:rPr>
              <a:t>Last Control</a:t>
            </a:r>
          </a:p>
        </p:txBody>
      </p:sp>
      <p:sp>
        <p:nvSpPr>
          <p:cNvPr id="20" name="Rectangle 19">
            <a:extLst>
              <a:ext uri="{FF2B5EF4-FFF2-40B4-BE49-F238E27FC236}">
                <a16:creationId xmlns:a16="http://schemas.microsoft.com/office/drawing/2014/main" id="{30BA4EC1-FDF6-4951-8CCD-6543F19414BC}"/>
              </a:ext>
            </a:extLst>
          </p:cNvPr>
          <p:cNvSpPr>
            <a:spLocks noGrp="1"/>
          </p:cNvSpPr>
          <p:nvPr/>
        </p:nvSpPr>
        <p:spPr>
          <a:xfrm>
            <a:off x="2724150" y="4114800"/>
            <a:ext cx="4457033" cy="552450"/>
          </a:xfrm>
          <a:prstGeom prst="rect">
            <a:avLst/>
          </a:prstGeom>
          <a:solidFill>
            <a:srgbClr val="0FA978"/>
          </a:solidFill>
          <a:ln w="0">
            <a:solidFill>
              <a:srgbClr val="000000">
                <a:alpha val="0"/>
              </a:srgbClr>
            </a:solidFill>
            <a:prstDash val="solid"/>
          </a:ln>
        </p:spPr>
        <p:txBody>
          <a:bodyPr/>
          <a:lstStyle/>
          <a:p>
            <a:endParaRPr lang="en-US"/>
          </a:p>
        </p:txBody>
      </p:sp>
      <p:sp>
        <p:nvSpPr>
          <p:cNvPr id="21" name="Rectangle 20">
            <a:extLst>
              <a:ext uri="{FF2B5EF4-FFF2-40B4-BE49-F238E27FC236}">
                <a16:creationId xmlns:a16="http://schemas.microsoft.com/office/drawing/2014/main" id="{8F50C697-815E-44F6-8385-F7296CF01BCD}"/>
              </a:ext>
            </a:extLst>
          </p:cNvPr>
          <p:cNvSpPr>
            <a:spLocks noGrp="1"/>
          </p:cNvSpPr>
          <p:nvPr/>
        </p:nvSpPr>
        <p:spPr>
          <a:xfrm>
            <a:off x="2781300" y="4286250"/>
            <a:ext cx="4342733"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ctr">
              <a:defRPr sz="1125" b="1">
                <a:solidFill>
                  <a:srgbClr val="FFFFFF"/>
                </a:solidFill>
                <a:latin typeface="Aptos"/>
                <a:ea typeface="Aptos"/>
                <a:cs typeface="Aptos"/>
              </a:defRPr>
            </a:pPr>
            <a:r>
              <a:rPr sz="1125" b="1">
                <a:solidFill>
                  <a:srgbClr val="FFFFFF"/>
                </a:solidFill>
                <a:latin typeface="Aptos"/>
                <a:ea typeface="Aptos"/>
                <a:cs typeface="Aptos"/>
              </a:rPr>
              <a:t>64.1%</a:t>
            </a:r>
          </a:p>
        </p:txBody>
      </p:sp>
      <p:sp>
        <p:nvSpPr>
          <p:cNvPr id="22" name="Rectangle 21">
            <a:extLst>
              <a:ext uri="{FF2B5EF4-FFF2-40B4-BE49-F238E27FC236}">
                <a16:creationId xmlns:a16="http://schemas.microsoft.com/office/drawing/2014/main" id="{D30D7F1C-65B2-4531-A429-D1B777F70971}"/>
              </a:ext>
            </a:extLst>
          </p:cNvPr>
          <p:cNvSpPr>
            <a:spLocks noGrp="1"/>
          </p:cNvSpPr>
          <p:nvPr/>
        </p:nvSpPr>
        <p:spPr>
          <a:xfrm>
            <a:off x="7181183" y="4114800"/>
            <a:ext cx="1235593" cy="552450"/>
          </a:xfrm>
          <a:prstGeom prst="rect">
            <a:avLst/>
          </a:prstGeom>
          <a:solidFill>
            <a:srgbClr val="FFFF00"/>
          </a:solidFill>
          <a:ln w="0">
            <a:solidFill>
              <a:srgbClr val="000000">
                <a:alpha val="0"/>
              </a:srgbClr>
            </a:solidFill>
            <a:prstDash val="solid"/>
          </a:ln>
        </p:spPr>
        <p:txBody>
          <a:bodyPr/>
          <a:lstStyle/>
          <a:p>
            <a:endParaRPr lang="en-US"/>
          </a:p>
        </p:txBody>
      </p:sp>
      <p:sp>
        <p:nvSpPr>
          <p:cNvPr id="23" name="Rectangle 22">
            <a:extLst>
              <a:ext uri="{FF2B5EF4-FFF2-40B4-BE49-F238E27FC236}">
                <a16:creationId xmlns:a16="http://schemas.microsoft.com/office/drawing/2014/main" id="{3198E67C-BE34-4E6E-8F7D-6CDE745A154C}"/>
              </a:ext>
            </a:extLst>
          </p:cNvPr>
          <p:cNvSpPr>
            <a:spLocks noGrp="1"/>
          </p:cNvSpPr>
          <p:nvPr/>
        </p:nvSpPr>
        <p:spPr>
          <a:xfrm>
            <a:off x="7238333" y="4286250"/>
            <a:ext cx="1121293"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ctr">
              <a:defRPr sz="1125" b="1">
                <a:solidFill>
                  <a:srgbClr val="002022"/>
                </a:solidFill>
                <a:latin typeface="Aptos"/>
                <a:ea typeface="Aptos"/>
                <a:cs typeface="Aptos"/>
              </a:defRPr>
            </a:pPr>
            <a:r>
              <a:rPr sz="1125" b="1">
                <a:solidFill>
                  <a:srgbClr val="002022"/>
                </a:solidFill>
                <a:latin typeface="Aptos"/>
                <a:ea typeface="Aptos"/>
                <a:cs typeface="Aptos"/>
              </a:rPr>
              <a:t>17.8%</a:t>
            </a:r>
          </a:p>
        </p:txBody>
      </p:sp>
      <p:sp>
        <p:nvSpPr>
          <p:cNvPr id="24" name="Rectangle 23">
            <a:extLst>
              <a:ext uri="{FF2B5EF4-FFF2-40B4-BE49-F238E27FC236}">
                <a16:creationId xmlns:a16="http://schemas.microsoft.com/office/drawing/2014/main" id="{51CB85DA-8385-49B0-ACFB-EC75CE0B87C1}"/>
              </a:ext>
            </a:extLst>
          </p:cNvPr>
          <p:cNvSpPr>
            <a:spLocks noGrp="1"/>
          </p:cNvSpPr>
          <p:nvPr/>
        </p:nvSpPr>
        <p:spPr>
          <a:xfrm>
            <a:off x="8416776" y="4114800"/>
            <a:ext cx="1260624" cy="552450"/>
          </a:xfrm>
          <a:prstGeom prst="rect">
            <a:avLst/>
          </a:prstGeom>
          <a:solidFill>
            <a:srgbClr val="BA1A1A"/>
          </a:solidFill>
          <a:ln w="0">
            <a:solidFill>
              <a:srgbClr val="000000">
                <a:alpha val="0"/>
              </a:srgbClr>
            </a:solidFill>
            <a:prstDash val="solid"/>
          </a:ln>
        </p:spPr>
        <p:txBody>
          <a:bodyPr/>
          <a:lstStyle/>
          <a:p>
            <a:endParaRPr lang="en-US"/>
          </a:p>
        </p:txBody>
      </p:sp>
      <p:sp>
        <p:nvSpPr>
          <p:cNvPr id="25" name="Rectangle 24">
            <a:extLst>
              <a:ext uri="{FF2B5EF4-FFF2-40B4-BE49-F238E27FC236}">
                <a16:creationId xmlns:a16="http://schemas.microsoft.com/office/drawing/2014/main" id="{6395ECC4-316A-473C-9EDA-88993FB2C040}"/>
              </a:ext>
            </a:extLst>
          </p:cNvPr>
          <p:cNvSpPr>
            <a:spLocks noGrp="1"/>
          </p:cNvSpPr>
          <p:nvPr/>
        </p:nvSpPr>
        <p:spPr>
          <a:xfrm>
            <a:off x="8473926" y="4286250"/>
            <a:ext cx="1146324"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ctr">
              <a:defRPr sz="1125" b="1">
                <a:solidFill>
                  <a:srgbClr val="FFFFFF"/>
                </a:solidFill>
                <a:latin typeface="Aptos"/>
                <a:ea typeface="Aptos"/>
                <a:cs typeface="Aptos"/>
              </a:defRPr>
            </a:pPr>
            <a:r>
              <a:rPr sz="1125" b="1">
                <a:solidFill>
                  <a:srgbClr val="FFFFFF"/>
                </a:solidFill>
                <a:latin typeface="Aptos"/>
                <a:ea typeface="Aptos"/>
                <a:cs typeface="Aptos"/>
              </a:rPr>
              <a:t>18.1%</a:t>
            </a:r>
          </a:p>
        </p:txBody>
      </p:sp>
      <p:sp>
        <p:nvSpPr>
          <p:cNvPr id="26" name="Rounded Rectangle 25">
            <a:extLst>
              <a:ext uri="{FF2B5EF4-FFF2-40B4-BE49-F238E27FC236}">
                <a16:creationId xmlns:a16="http://schemas.microsoft.com/office/drawing/2014/main" id="{AF75EA42-1401-48AC-BF90-2D0BECC05B28}"/>
              </a:ext>
            </a:extLst>
          </p:cNvPr>
          <p:cNvSpPr>
            <a:spLocks noGrp="1"/>
          </p:cNvSpPr>
          <p:nvPr/>
        </p:nvSpPr>
        <p:spPr>
          <a:xfrm>
            <a:off x="1466850" y="5162550"/>
            <a:ext cx="2686050" cy="800100"/>
          </a:xfrm>
          <a:prstGeom prst="roundRect">
            <a:avLst>
              <a:gd name="adj" fmla="val 9524"/>
            </a:avLst>
          </a:prstGeom>
          <a:solidFill>
            <a:srgbClr val="D9F2E4"/>
          </a:solidFill>
          <a:ln w="0">
            <a:solidFill>
              <a:srgbClr val="000000">
                <a:alpha val="0"/>
              </a:srgbClr>
            </a:solidFill>
            <a:prstDash val="solid"/>
          </a:ln>
        </p:spPr>
        <p:txBody>
          <a:bodyPr/>
          <a:lstStyle/>
          <a:p>
            <a:endParaRPr lang="en-US"/>
          </a:p>
        </p:txBody>
      </p:sp>
      <p:sp>
        <p:nvSpPr>
          <p:cNvPr id="27" name="Rectangle 26">
            <a:extLst>
              <a:ext uri="{FF2B5EF4-FFF2-40B4-BE49-F238E27FC236}">
                <a16:creationId xmlns:a16="http://schemas.microsoft.com/office/drawing/2014/main" id="{1E56032F-DAAC-42EC-A0B8-7CBC028459F1}"/>
              </a:ext>
            </a:extLst>
          </p:cNvPr>
          <p:cNvSpPr>
            <a:spLocks noGrp="1"/>
          </p:cNvSpPr>
          <p:nvPr/>
        </p:nvSpPr>
        <p:spPr>
          <a:xfrm>
            <a:off x="1695450" y="5314950"/>
            <a:ext cx="2133600" cy="2857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950" b="1">
                <a:solidFill>
                  <a:srgbClr val="0FA978"/>
                </a:solidFill>
                <a:latin typeface="Aptos Display"/>
                <a:ea typeface="Aptos Display"/>
                <a:cs typeface="Aptos Display"/>
              </a:defRPr>
            </a:pPr>
            <a:r>
              <a:rPr sz="1950" b="1">
                <a:solidFill>
                  <a:srgbClr val="0FA978"/>
                </a:solidFill>
                <a:latin typeface="Aptos Display"/>
                <a:ea typeface="Aptos Display"/>
                <a:cs typeface="Aptos Display"/>
              </a:rPr>
              <a:t>+15.7 pp</a:t>
            </a:r>
          </a:p>
        </p:txBody>
      </p:sp>
      <p:sp>
        <p:nvSpPr>
          <p:cNvPr id="28" name="Rectangle 27">
            <a:extLst>
              <a:ext uri="{FF2B5EF4-FFF2-40B4-BE49-F238E27FC236}">
                <a16:creationId xmlns:a16="http://schemas.microsoft.com/office/drawing/2014/main" id="{D43FBC0A-DA07-41F8-BCED-C4523FF3B6B9}"/>
              </a:ext>
            </a:extLst>
          </p:cNvPr>
          <p:cNvSpPr>
            <a:spLocks noGrp="1"/>
          </p:cNvSpPr>
          <p:nvPr/>
        </p:nvSpPr>
        <p:spPr>
          <a:xfrm>
            <a:off x="1695450" y="5638800"/>
            <a:ext cx="213360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0">
                <a:solidFill>
                  <a:srgbClr val="566166"/>
                </a:solidFill>
                <a:latin typeface="Aptos"/>
                <a:ea typeface="Aptos"/>
                <a:cs typeface="Aptos"/>
              </a:defRPr>
            </a:pPr>
            <a:r>
              <a:rPr sz="1125" b="0">
                <a:solidFill>
                  <a:srgbClr val="566166"/>
                </a:solidFill>
                <a:latin typeface="Aptos"/>
                <a:ea typeface="Aptos"/>
                <a:cs typeface="Aptos"/>
              </a:rPr>
              <a:t>Good inhalations; p &lt; 0.001</a:t>
            </a:r>
          </a:p>
        </p:txBody>
      </p:sp>
      <p:sp>
        <p:nvSpPr>
          <p:cNvPr id="29" name="Rounded Rectangle 28">
            <a:extLst>
              <a:ext uri="{FF2B5EF4-FFF2-40B4-BE49-F238E27FC236}">
                <a16:creationId xmlns:a16="http://schemas.microsoft.com/office/drawing/2014/main" id="{1A8611E3-31D3-4D5D-863C-48E62D35A230}"/>
              </a:ext>
            </a:extLst>
          </p:cNvPr>
          <p:cNvSpPr>
            <a:spLocks noGrp="1"/>
          </p:cNvSpPr>
          <p:nvPr/>
        </p:nvSpPr>
        <p:spPr>
          <a:xfrm>
            <a:off x="4743450" y="5162550"/>
            <a:ext cx="2686050" cy="800100"/>
          </a:xfrm>
          <a:prstGeom prst="roundRect">
            <a:avLst>
              <a:gd name="adj" fmla="val 9524"/>
            </a:avLst>
          </a:prstGeom>
          <a:solidFill>
            <a:srgbClr val="FFDAD6"/>
          </a:solidFill>
          <a:ln w="0">
            <a:solidFill>
              <a:srgbClr val="000000">
                <a:alpha val="0"/>
              </a:srgbClr>
            </a:solidFill>
            <a:prstDash val="solid"/>
          </a:ln>
        </p:spPr>
        <p:txBody>
          <a:bodyPr/>
          <a:lstStyle/>
          <a:p>
            <a:endParaRPr lang="en-US"/>
          </a:p>
        </p:txBody>
      </p:sp>
      <p:sp>
        <p:nvSpPr>
          <p:cNvPr id="30" name="Rectangle 29">
            <a:extLst>
              <a:ext uri="{FF2B5EF4-FFF2-40B4-BE49-F238E27FC236}">
                <a16:creationId xmlns:a16="http://schemas.microsoft.com/office/drawing/2014/main" id="{DB25A224-07A0-4529-A95F-AAB40FFE0E6A}"/>
              </a:ext>
            </a:extLst>
          </p:cNvPr>
          <p:cNvSpPr>
            <a:spLocks noGrp="1"/>
          </p:cNvSpPr>
          <p:nvPr/>
        </p:nvSpPr>
        <p:spPr>
          <a:xfrm>
            <a:off x="4972050" y="5314950"/>
            <a:ext cx="2133600" cy="2857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950" b="1">
                <a:solidFill>
                  <a:srgbClr val="BA1A1A"/>
                </a:solidFill>
                <a:latin typeface="Aptos Display"/>
                <a:ea typeface="Aptos Display"/>
                <a:cs typeface="Aptos Display"/>
              </a:defRPr>
            </a:pPr>
            <a:r>
              <a:rPr sz="1950" b="1">
                <a:solidFill>
                  <a:srgbClr val="BA1A1A"/>
                </a:solidFill>
                <a:latin typeface="Aptos Display"/>
                <a:ea typeface="Aptos Display"/>
                <a:cs typeface="Aptos Display"/>
              </a:rPr>
              <a:t>-11.1 pp</a:t>
            </a:r>
          </a:p>
        </p:txBody>
      </p:sp>
      <p:sp>
        <p:nvSpPr>
          <p:cNvPr id="31" name="Rectangle 30">
            <a:extLst>
              <a:ext uri="{FF2B5EF4-FFF2-40B4-BE49-F238E27FC236}">
                <a16:creationId xmlns:a16="http://schemas.microsoft.com/office/drawing/2014/main" id="{4F94EA4F-5367-4A05-BED7-6E68F6CEDD15}"/>
              </a:ext>
            </a:extLst>
          </p:cNvPr>
          <p:cNvSpPr>
            <a:spLocks noGrp="1"/>
          </p:cNvSpPr>
          <p:nvPr/>
        </p:nvSpPr>
        <p:spPr>
          <a:xfrm>
            <a:off x="4972050" y="5638800"/>
            <a:ext cx="213360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0">
                <a:solidFill>
                  <a:srgbClr val="566166"/>
                </a:solidFill>
                <a:latin typeface="Aptos"/>
                <a:ea typeface="Aptos"/>
                <a:cs typeface="Aptos"/>
              </a:defRPr>
            </a:pPr>
            <a:r>
              <a:rPr sz="1125" b="0">
                <a:solidFill>
                  <a:srgbClr val="566166"/>
                </a:solidFill>
                <a:latin typeface="Aptos"/>
                <a:ea typeface="Aptos"/>
                <a:cs typeface="Aptos"/>
              </a:rPr>
              <a:t>Poor inhalations; p &lt; 0.001</a:t>
            </a:r>
          </a:p>
        </p:txBody>
      </p:sp>
      <p:sp>
        <p:nvSpPr>
          <p:cNvPr id="32" name="Rounded Rectangle 31">
            <a:extLst>
              <a:ext uri="{FF2B5EF4-FFF2-40B4-BE49-F238E27FC236}">
                <a16:creationId xmlns:a16="http://schemas.microsoft.com/office/drawing/2014/main" id="{0770E895-F746-40C5-89A5-D27DCAE86574}"/>
              </a:ext>
            </a:extLst>
          </p:cNvPr>
          <p:cNvSpPr>
            <a:spLocks noGrp="1"/>
          </p:cNvSpPr>
          <p:nvPr/>
        </p:nvSpPr>
        <p:spPr>
          <a:xfrm>
            <a:off x="8020050" y="5162550"/>
            <a:ext cx="2686050" cy="800100"/>
          </a:xfrm>
          <a:prstGeom prst="roundRect">
            <a:avLst>
              <a:gd name="adj" fmla="val 9524"/>
            </a:avLst>
          </a:prstGeom>
          <a:solidFill>
            <a:srgbClr val="D9F8FC"/>
          </a:solidFill>
          <a:ln w="0">
            <a:solidFill>
              <a:srgbClr val="000000">
                <a:alpha val="0"/>
              </a:srgbClr>
            </a:solidFill>
            <a:prstDash val="solid"/>
          </a:ln>
        </p:spPr>
        <p:txBody>
          <a:bodyPr/>
          <a:lstStyle/>
          <a:p>
            <a:endParaRPr lang="en-US"/>
          </a:p>
        </p:txBody>
      </p:sp>
      <p:sp>
        <p:nvSpPr>
          <p:cNvPr id="33" name="Rectangle 32">
            <a:extLst>
              <a:ext uri="{FF2B5EF4-FFF2-40B4-BE49-F238E27FC236}">
                <a16:creationId xmlns:a16="http://schemas.microsoft.com/office/drawing/2014/main" id="{E43436F2-FFDC-42FD-8CB5-F49C8C56DD1F}"/>
              </a:ext>
            </a:extLst>
          </p:cNvPr>
          <p:cNvSpPr>
            <a:spLocks noGrp="1"/>
          </p:cNvSpPr>
          <p:nvPr/>
        </p:nvSpPr>
        <p:spPr>
          <a:xfrm>
            <a:off x="8248650" y="5314950"/>
            <a:ext cx="2133600" cy="2857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950" b="1">
                <a:solidFill>
                  <a:srgbClr val="006877"/>
                </a:solidFill>
                <a:latin typeface="Aptos Display"/>
                <a:ea typeface="Aptos Display"/>
                <a:cs typeface="Aptos Display"/>
              </a:defRPr>
            </a:pPr>
            <a:r>
              <a:rPr sz="1950" b="1">
                <a:solidFill>
                  <a:srgbClr val="006877"/>
                </a:solidFill>
                <a:latin typeface="Aptos Display"/>
                <a:ea typeface="Aptos Display"/>
                <a:cs typeface="Aptos Display"/>
              </a:rPr>
              <a:t>43/59</a:t>
            </a:r>
          </a:p>
        </p:txBody>
      </p:sp>
      <p:sp>
        <p:nvSpPr>
          <p:cNvPr id="34" name="Rectangle 33">
            <a:extLst>
              <a:ext uri="{FF2B5EF4-FFF2-40B4-BE49-F238E27FC236}">
                <a16:creationId xmlns:a16="http://schemas.microsoft.com/office/drawing/2014/main" id="{93FD1E46-A6F7-4FDD-9CE1-CFCD9CCF3EC5}"/>
              </a:ext>
            </a:extLst>
          </p:cNvPr>
          <p:cNvSpPr>
            <a:spLocks noGrp="1"/>
          </p:cNvSpPr>
          <p:nvPr/>
        </p:nvSpPr>
        <p:spPr>
          <a:xfrm>
            <a:off x="8248650" y="5638800"/>
            <a:ext cx="213360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0">
                <a:solidFill>
                  <a:srgbClr val="566166"/>
                </a:solidFill>
                <a:latin typeface="Aptos"/>
                <a:ea typeface="Aptos"/>
                <a:cs typeface="Aptos"/>
              </a:defRPr>
            </a:pPr>
            <a:r>
              <a:rPr sz="1125" b="0">
                <a:solidFill>
                  <a:srgbClr val="566166"/>
                </a:solidFill>
                <a:latin typeface="Aptos"/>
                <a:ea typeface="Aptos"/>
                <a:cs typeface="Aptos"/>
              </a:rPr>
              <a:t>patients improved technique</a:t>
            </a:r>
          </a:p>
        </p:txBody>
      </p:sp>
      <p:sp>
        <p:nvSpPr>
          <p:cNvPr id="35" name="Rectangle 34">
            <a:extLst>
              <a:ext uri="{FF2B5EF4-FFF2-40B4-BE49-F238E27FC236}">
                <a16:creationId xmlns:a16="http://schemas.microsoft.com/office/drawing/2014/main" id="{C7DB185D-CF01-4128-AE43-B1BDE9115B09}"/>
              </a:ext>
            </a:extLst>
          </p:cNvPr>
          <p:cNvSpPr>
            <a:spLocks noGrp="1"/>
          </p:cNvSpPr>
          <p:nvPr/>
        </p:nvSpPr>
        <p:spPr>
          <a:xfrm>
            <a:off x="609600" y="6286500"/>
            <a:ext cx="9906000" cy="9525"/>
          </a:xfrm>
          <a:prstGeom prst="rect">
            <a:avLst/>
          </a:prstGeom>
          <a:solidFill>
            <a:srgbClr val="C5CDD0"/>
          </a:solidFill>
          <a:ln w="0">
            <a:solidFill>
              <a:srgbClr val="000000">
                <a:alpha val="0"/>
              </a:srgbClr>
            </a:solidFill>
            <a:prstDash val="solid"/>
          </a:ln>
        </p:spPr>
        <p:txBody>
          <a:bodyPr/>
          <a:lstStyle/>
          <a:p>
            <a:endParaRPr lang="en-US"/>
          </a:p>
        </p:txBody>
      </p:sp>
      <p:sp>
        <p:nvSpPr>
          <p:cNvPr id="36" name="Rectangle 35">
            <a:extLst>
              <a:ext uri="{FF2B5EF4-FFF2-40B4-BE49-F238E27FC236}">
                <a16:creationId xmlns:a16="http://schemas.microsoft.com/office/drawing/2014/main" id="{AD86E16A-9C8D-47BD-95FD-242D37DE435C}"/>
              </a:ext>
            </a:extLst>
          </p:cNvPr>
          <p:cNvSpPr>
            <a:spLocks noGrp="1"/>
          </p:cNvSpPr>
          <p:nvPr/>
        </p:nvSpPr>
        <p:spPr>
          <a:xfrm>
            <a:off x="609600" y="6419850"/>
            <a:ext cx="723900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75" b="0">
                <a:solidFill>
                  <a:srgbClr val="566166"/>
                </a:solidFill>
                <a:latin typeface="Aptos"/>
                <a:ea typeface="Aptos"/>
                <a:cs typeface="Aptos"/>
              </a:defRPr>
            </a:pPr>
            <a:r>
              <a:rPr sz="975" b="0">
                <a:solidFill>
                  <a:srgbClr val="566166"/>
                </a:solidFill>
                <a:latin typeface="Aptos"/>
                <a:ea typeface="Aptos"/>
                <a:cs typeface="Aptos"/>
              </a:rPr>
              <a:t>RDD 2026 | Pharmacy-led connected inhaler service evaluation</a:t>
            </a:r>
          </a:p>
        </p:txBody>
      </p:sp>
      <p:sp>
        <p:nvSpPr>
          <p:cNvPr id="37" name="Rectangle 36">
            <a:extLst>
              <a:ext uri="{FF2B5EF4-FFF2-40B4-BE49-F238E27FC236}">
                <a16:creationId xmlns:a16="http://schemas.microsoft.com/office/drawing/2014/main" id="{2324D851-BFD5-4795-AF28-AAC0F2241B42}"/>
              </a:ext>
            </a:extLst>
          </p:cNvPr>
          <p:cNvSpPr>
            <a:spLocks noGrp="1"/>
          </p:cNvSpPr>
          <p:nvPr/>
        </p:nvSpPr>
        <p:spPr>
          <a:xfrm>
            <a:off x="11049000" y="6419850"/>
            <a:ext cx="53340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975" b="0">
                <a:solidFill>
                  <a:srgbClr val="566166"/>
                </a:solidFill>
                <a:latin typeface="Aptos"/>
                <a:ea typeface="Aptos"/>
                <a:cs typeface="Aptos"/>
              </a:defRPr>
            </a:pPr>
            <a:r>
              <a:rPr sz="975" b="0">
                <a:solidFill>
                  <a:srgbClr val="566166"/>
                </a:solidFill>
                <a:latin typeface="Aptos"/>
                <a:ea typeface="Aptos"/>
                <a:cs typeface="Aptos"/>
              </a:rPr>
              <a:t>06</a:t>
            </a:r>
          </a:p>
        </p:txBody>
      </p:sp>
    </p:spTree>
    <p:extLst>
      <p:ext uri="{BB962C8B-B14F-4D97-AF65-F5344CB8AC3E}">
        <p14:creationId xmlns:p14="http://schemas.microsoft.com/office/powerpoint/2010/main" val="8488383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background">
            <a:extLst>
              <a:ext uri="{FF2B5EF4-FFF2-40B4-BE49-F238E27FC236}">
                <a16:creationId xmlns:a16="http://schemas.microsoft.com/office/drawing/2014/main" id="{EBFF2104-B7F9-4AF2-B132-31F12AE885F2}"/>
              </a:ext>
            </a:extLst>
          </p:cNvPr>
          <p:cNvSpPr>
            <a:spLocks noGrp="1"/>
          </p:cNvSpPr>
          <p:nvPr/>
        </p:nvSpPr>
        <p:spPr>
          <a:xfrm>
            <a:off x="0" y="0"/>
            <a:ext cx="12192000" cy="6858000"/>
          </a:xfrm>
          <a:prstGeom prst="rect">
            <a:avLst/>
          </a:prstGeom>
          <a:solidFill>
            <a:srgbClr val="F1F4F5"/>
          </a:solidFill>
          <a:ln w="0">
            <a:solidFill>
              <a:srgbClr val="000000">
                <a:alpha val="0"/>
              </a:srgbClr>
            </a:solidFill>
            <a:prstDash val="solid"/>
          </a:ln>
        </p:spPr>
        <p:txBody>
          <a:bodyPr/>
          <a:lstStyle/>
          <a:p>
            <a:endParaRPr lang="en-US"/>
          </a:p>
        </p:txBody>
      </p:sp>
      <p:sp>
        <p:nvSpPr>
          <p:cNvPr id="2" name="Rectangle 1">
            <a:extLst>
              <a:ext uri="{FF2B5EF4-FFF2-40B4-BE49-F238E27FC236}">
                <a16:creationId xmlns:a16="http://schemas.microsoft.com/office/drawing/2014/main" id="{C3E95DCC-2A95-4EF1-8901-8233BD3D0CB0}"/>
              </a:ext>
            </a:extLst>
          </p:cNvPr>
          <p:cNvSpPr>
            <a:spLocks noGrp="1"/>
          </p:cNvSpPr>
          <p:nvPr/>
        </p:nvSpPr>
        <p:spPr>
          <a:xfrm>
            <a:off x="1009650" y="457200"/>
            <a:ext cx="4095750" cy="228600"/>
          </a:xfrm>
          <a:prstGeom prst="rect">
            <a:avLst/>
          </a:prstGeom>
          <a:solidFill>
            <a:srgbClr val="000000">
              <a:alpha val="0"/>
            </a:srgbClr>
          </a:solidFill>
          <a:ln w="0">
            <a:solidFill>
              <a:srgbClr val="000000">
                <a:alpha val="0"/>
              </a:srgbClr>
            </a:solidFill>
            <a:prstDash val="solid"/>
          </a:ln>
        </p:spPr>
        <p:txBody>
          <a:bodyPr lIns="0" tIns="0" rIns="0" bIns="0" anchor="ctr"/>
          <a:lstStyle/>
          <a:p>
            <a:pPr algn="l">
              <a:defRPr sz="1125" b="1">
                <a:solidFill>
                  <a:srgbClr val="006877"/>
                </a:solidFill>
                <a:latin typeface="Aptos"/>
                <a:ea typeface="Aptos"/>
                <a:cs typeface="Aptos"/>
              </a:defRPr>
            </a:pPr>
            <a:r>
              <a:rPr sz="1125" b="1">
                <a:solidFill>
                  <a:srgbClr val="006877"/>
                </a:solidFill>
                <a:latin typeface="Aptos"/>
                <a:ea typeface="Aptos"/>
                <a:cs typeface="Aptos"/>
              </a:rPr>
              <a:t>PARAMETER RESULT</a:t>
            </a:r>
          </a:p>
        </p:txBody>
      </p:sp>
      <p:sp>
        <p:nvSpPr>
          <p:cNvPr id="3" name="Rectangle 2">
            <a:extLst>
              <a:ext uri="{FF2B5EF4-FFF2-40B4-BE49-F238E27FC236}">
                <a16:creationId xmlns:a16="http://schemas.microsoft.com/office/drawing/2014/main" id="{2E5A49AF-80FC-485C-9A94-0CB185558053}"/>
              </a:ext>
            </a:extLst>
          </p:cNvPr>
          <p:cNvSpPr>
            <a:spLocks noGrp="1"/>
          </p:cNvSpPr>
          <p:nvPr/>
        </p:nvSpPr>
        <p:spPr>
          <a:xfrm>
            <a:off x="609600" y="561975"/>
            <a:ext cx="266700" cy="19050"/>
          </a:xfrm>
          <a:prstGeom prst="rect">
            <a:avLst/>
          </a:prstGeom>
          <a:solidFill>
            <a:srgbClr val="006877"/>
          </a:solidFill>
          <a:ln w="0">
            <a:solidFill>
              <a:srgbClr val="000000">
                <a:alpha val="0"/>
              </a:srgbClr>
            </a:solidFill>
            <a:prstDash val="solid"/>
          </a:ln>
        </p:spPr>
        <p:txBody>
          <a:bodyPr/>
          <a:lstStyle/>
          <a:p>
            <a:endParaRPr lang="en-US"/>
          </a:p>
        </p:txBody>
      </p:sp>
      <p:sp>
        <p:nvSpPr>
          <p:cNvPr id="4" name="Rectangle 3">
            <a:extLst>
              <a:ext uri="{FF2B5EF4-FFF2-40B4-BE49-F238E27FC236}">
                <a16:creationId xmlns:a16="http://schemas.microsoft.com/office/drawing/2014/main" id="{F72D862B-7AEA-4220-A117-D0AEC8118DD2}"/>
              </a:ext>
            </a:extLst>
          </p:cNvPr>
          <p:cNvSpPr>
            <a:spLocks noGrp="1"/>
          </p:cNvSpPr>
          <p:nvPr/>
        </p:nvSpPr>
        <p:spPr>
          <a:xfrm>
            <a:off x="609600" y="914400"/>
            <a:ext cx="9715500" cy="8763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850" b="1">
                <a:solidFill>
                  <a:srgbClr val="161D1F"/>
                </a:solidFill>
                <a:latin typeface="Aptos Display"/>
                <a:ea typeface="Aptos Display"/>
                <a:cs typeface="Aptos Display"/>
              </a:defRPr>
            </a:pPr>
            <a:r>
              <a:rPr sz="2850" b="1">
                <a:solidFill>
                  <a:srgbClr val="161D1F"/>
                </a:solidFill>
                <a:latin typeface="Aptos Display"/>
                <a:ea typeface="Aptos Display"/>
                <a:cs typeface="Aptos Display"/>
              </a:rPr>
              <a:t>PIF, duration, and orientation each shifted toward better technique.</a:t>
            </a:r>
          </a:p>
        </p:txBody>
      </p:sp>
      <p:sp>
        <p:nvSpPr>
          <p:cNvPr id="5" name="Rounded Rectangle 4">
            <a:extLst>
              <a:ext uri="{FF2B5EF4-FFF2-40B4-BE49-F238E27FC236}">
                <a16:creationId xmlns:a16="http://schemas.microsoft.com/office/drawing/2014/main" id="{9CC52C07-9812-40F8-98E2-0E687D8AC822}"/>
              </a:ext>
            </a:extLst>
          </p:cNvPr>
          <p:cNvSpPr>
            <a:spLocks noGrp="1"/>
          </p:cNvSpPr>
          <p:nvPr/>
        </p:nvSpPr>
        <p:spPr>
          <a:xfrm>
            <a:off x="1104900" y="2247900"/>
            <a:ext cx="2857500" cy="2895600"/>
          </a:xfrm>
          <a:prstGeom prst="roundRect">
            <a:avLst>
              <a:gd name="adj" fmla="val 2667"/>
            </a:avLst>
          </a:prstGeom>
          <a:solidFill>
            <a:srgbClr val="FFFFFF"/>
          </a:solidFill>
          <a:ln w="9525">
            <a:solidFill>
              <a:srgbClr val="C5CDD0"/>
            </a:solidFill>
            <a:prstDash val="solid"/>
          </a:ln>
        </p:spPr>
        <p:txBody>
          <a:bodyPr/>
          <a:lstStyle/>
          <a:p>
            <a:endParaRPr lang="en-US"/>
          </a:p>
        </p:txBody>
      </p:sp>
      <p:sp>
        <p:nvSpPr>
          <p:cNvPr id="6" name="Rectangle 5">
            <a:extLst>
              <a:ext uri="{FF2B5EF4-FFF2-40B4-BE49-F238E27FC236}">
                <a16:creationId xmlns:a16="http://schemas.microsoft.com/office/drawing/2014/main" id="{F84429B2-CC62-4B57-9B17-7A205B9D0FB1}"/>
              </a:ext>
            </a:extLst>
          </p:cNvPr>
          <p:cNvSpPr>
            <a:spLocks noGrp="1"/>
          </p:cNvSpPr>
          <p:nvPr/>
        </p:nvSpPr>
        <p:spPr>
          <a:xfrm>
            <a:off x="1333500" y="2533650"/>
            <a:ext cx="2286000" cy="2857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025" b="1">
                <a:solidFill>
                  <a:srgbClr val="161D1F"/>
                </a:solidFill>
                <a:latin typeface="Aptos Display"/>
                <a:ea typeface="Aptos Display"/>
                <a:cs typeface="Aptos Display"/>
              </a:defRPr>
            </a:pPr>
            <a:r>
              <a:rPr sz="2025" b="1">
                <a:solidFill>
                  <a:srgbClr val="161D1F"/>
                </a:solidFill>
                <a:latin typeface="Aptos Display"/>
                <a:ea typeface="Aptos Display"/>
                <a:cs typeface="Aptos Display"/>
              </a:rPr>
              <a:t>PIF</a:t>
            </a:r>
          </a:p>
        </p:txBody>
      </p:sp>
      <p:sp>
        <p:nvSpPr>
          <p:cNvPr id="7" name="Rectangle 6">
            <a:extLst>
              <a:ext uri="{FF2B5EF4-FFF2-40B4-BE49-F238E27FC236}">
                <a16:creationId xmlns:a16="http://schemas.microsoft.com/office/drawing/2014/main" id="{C3210000-3CB3-403A-B8BD-A49FA29660BD}"/>
              </a:ext>
            </a:extLst>
          </p:cNvPr>
          <p:cNvSpPr>
            <a:spLocks noGrp="1"/>
          </p:cNvSpPr>
          <p:nvPr/>
        </p:nvSpPr>
        <p:spPr>
          <a:xfrm>
            <a:off x="1333500" y="3048000"/>
            <a:ext cx="2400300" cy="9525"/>
          </a:xfrm>
          <a:prstGeom prst="rect">
            <a:avLst/>
          </a:prstGeom>
          <a:solidFill>
            <a:srgbClr val="C5CDD0"/>
          </a:solidFill>
          <a:ln w="0">
            <a:solidFill>
              <a:srgbClr val="000000">
                <a:alpha val="0"/>
              </a:srgbClr>
            </a:solidFill>
            <a:prstDash val="solid"/>
          </a:ln>
        </p:spPr>
        <p:txBody>
          <a:bodyPr/>
          <a:lstStyle/>
          <a:p>
            <a:endParaRPr lang="en-US"/>
          </a:p>
        </p:txBody>
      </p:sp>
      <p:sp>
        <p:nvSpPr>
          <p:cNvPr id="8" name="Rectangle 7">
            <a:extLst>
              <a:ext uri="{FF2B5EF4-FFF2-40B4-BE49-F238E27FC236}">
                <a16:creationId xmlns:a16="http://schemas.microsoft.com/office/drawing/2014/main" id="{6E4DBFD6-38D0-4D9D-B1F2-12DE0C14EECF}"/>
              </a:ext>
            </a:extLst>
          </p:cNvPr>
          <p:cNvSpPr>
            <a:spLocks noGrp="1"/>
          </p:cNvSpPr>
          <p:nvPr/>
        </p:nvSpPr>
        <p:spPr>
          <a:xfrm>
            <a:off x="1333500" y="3333750"/>
            <a:ext cx="91440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566166"/>
                </a:solidFill>
                <a:latin typeface="Aptos"/>
                <a:ea typeface="Aptos"/>
                <a:cs typeface="Aptos"/>
              </a:defRPr>
            </a:pPr>
            <a:r>
              <a:rPr sz="1200" b="1">
                <a:solidFill>
                  <a:srgbClr val="566166"/>
                </a:solidFill>
                <a:latin typeface="Aptos"/>
                <a:ea typeface="Aptos"/>
                <a:cs typeface="Aptos"/>
              </a:rPr>
              <a:t>Good</a:t>
            </a:r>
          </a:p>
        </p:txBody>
      </p:sp>
      <p:sp>
        <p:nvSpPr>
          <p:cNvPr id="9" name="Rectangle 8">
            <a:extLst>
              <a:ext uri="{FF2B5EF4-FFF2-40B4-BE49-F238E27FC236}">
                <a16:creationId xmlns:a16="http://schemas.microsoft.com/office/drawing/2014/main" id="{A61A9EC1-EE83-4B46-A041-3EE20B49F30E}"/>
              </a:ext>
            </a:extLst>
          </p:cNvPr>
          <p:cNvSpPr>
            <a:spLocks noGrp="1"/>
          </p:cNvSpPr>
          <p:nvPr/>
        </p:nvSpPr>
        <p:spPr>
          <a:xfrm>
            <a:off x="2324100" y="3352800"/>
            <a:ext cx="604076" cy="247650"/>
          </a:xfrm>
          <a:prstGeom prst="rect">
            <a:avLst/>
          </a:prstGeom>
          <a:solidFill>
            <a:srgbClr val="0FA978"/>
          </a:solidFill>
          <a:ln w="0">
            <a:solidFill>
              <a:srgbClr val="000000">
                <a:alpha val="0"/>
              </a:srgbClr>
            </a:solidFill>
            <a:prstDash val="solid"/>
          </a:ln>
        </p:spPr>
        <p:txBody>
          <a:bodyPr/>
          <a:lstStyle/>
          <a:p>
            <a:endParaRPr lang="en-US"/>
          </a:p>
        </p:txBody>
      </p:sp>
      <p:sp>
        <p:nvSpPr>
          <p:cNvPr id="10" name="Rectangle 9">
            <a:extLst>
              <a:ext uri="{FF2B5EF4-FFF2-40B4-BE49-F238E27FC236}">
                <a16:creationId xmlns:a16="http://schemas.microsoft.com/office/drawing/2014/main" id="{C8C0E777-EADC-47EF-8CCC-C70732A6536C}"/>
              </a:ext>
            </a:extLst>
          </p:cNvPr>
          <p:cNvSpPr>
            <a:spLocks noGrp="1"/>
          </p:cNvSpPr>
          <p:nvPr/>
        </p:nvSpPr>
        <p:spPr>
          <a:xfrm>
            <a:off x="3004376" y="3333750"/>
            <a:ext cx="83820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75" b="1">
                <a:solidFill>
                  <a:srgbClr val="0FA978"/>
                </a:solidFill>
                <a:latin typeface="Aptos"/>
                <a:ea typeface="Aptos"/>
                <a:cs typeface="Aptos"/>
              </a:defRPr>
            </a:pPr>
            <a:r>
              <a:rPr sz="1275" b="1">
                <a:solidFill>
                  <a:srgbClr val="0FA978"/>
                </a:solidFill>
                <a:latin typeface="Aptos"/>
                <a:ea typeface="Aptos"/>
                <a:cs typeface="Aptos"/>
              </a:rPr>
              <a:t>+10.6 pp</a:t>
            </a:r>
          </a:p>
        </p:txBody>
      </p:sp>
      <p:sp>
        <p:nvSpPr>
          <p:cNvPr id="11" name="Rectangle 10">
            <a:extLst>
              <a:ext uri="{FF2B5EF4-FFF2-40B4-BE49-F238E27FC236}">
                <a16:creationId xmlns:a16="http://schemas.microsoft.com/office/drawing/2014/main" id="{E6010C2F-82D4-41E6-B567-07B1CEDB9010}"/>
              </a:ext>
            </a:extLst>
          </p:cNvPr>
          <p:cNvSpPr>
            <a:spLocks noGrp="1"/>
          </p:cNvSpPr>
          <p:nvPr/>
        </p:nvSpPr>
        <p:spPr>
          <a:xfrm>
            <a:off x="2324100" y="3657600"/>
            <a:ext cx="1428750" cy="1905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0">
                <a:solidFill>
                  <a:srgbClr val="566166"/>
                </a:solidFill>
                <a:latin typeface="Aptos"/>
                <a:ea typeface="Aptos"/>
                <a:cs typeface="Aptos"/>
              </a:defRPr>
            </a:pPr>
            <a:r>
              <a:rPr sz="1050" b="0">
                <a:solidFill>
                  <a:srgbClr val="566166"/>
                </a:solidFill>
                <a:latin typeface="Aptos"/>
                <a:ea typeface="Aptos"/>
                <a:cs typeface="Aptos"/>
              </a:rPr>
              <a:t>p = 0.002</a:t>
            </a:r>
          </a:p>
        </p:txBody>
      </p:sp>
      <p:sp>
        <p:nvSpPr>
          <p:cNvPr id="12" name="Rectangle 11">
            <a:extLst>
              <a:ext uri="{FF2B5EF4-FFF2-40B4-BE49-F238E27FC236}">
                <a16:creationId xmlns:a16="http://schemas.microsoft.com/office/drawing/2014/main" id="{4D8CB224-455F-4E89-854D-B6BC2ABE2B31}"/>
              </a:ext>
            </a:extLst>
          </p:cNvPr>
          <p:cNvSpPr>
            <a:spLocks noGrp="1"/>
          </p:cNvSpPr>
          <p:nvPr/>
        </p:nvSpPr>
        <p:spPr>
          <a:xfrm>
            <a:off x="1333500" y="4171950"/>
            <a:ext cx="91440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566166"/>
                </a:solidFill>
                <a:latin typeface="Aptos"/>
                <a:ea typeface="Aptos"/>
                <a:cs typeface="Aptos"/>
              </a:defRPr>
            </a:pPr>
            <a:r>
              <a:rPr sz="1200" b="1">
                <a:solidFill>
                  <a:srgbClr val="566166"/>
                </a:solidFill>
                <a:latin typeface="Aptos"/>
                <a:ea typeface="Aptos"/>
                <a:cs typeface="Aptos"/>
              </a:rPr>
              <a:t>Poor</a:t>
            </a:r>
          </a:p>
        </p:txBody>
      </p:sp>
      <p:sp>
        <p:nvSpPr>
          <p:cNvPr id="13" name="Rectangle 12">
            <a:extLst>
              <a:ext uri="{FF2B5EF4-FFF2-40B4-BE49-F238E27FC236}">
                <a16:creationId xmlns:a16="http://schemas.microsoft.com/office/drawing/2014/main" id="{98D75FC3-B7EB-4943-8B31-4083C74274DA}"/>
              </a:ext>
            </a:extLst>
          </p:cNvPr>
          <p:cNvSpPr>
            <a:spLocks noGrp="1"/>
          </p:cNvSpPr>
          <p:nvPr/>
        </p:nvSpPr>
        <p:spPr>
          <a:xfrm>
            <a:off x="2324100" y="4191000"/>
            <a:ext cx="358331" cy="247650"/>
          </a:xfrm>
          <a:prstGeom prst="rect">
            <a:avLst/>
          </a:prstGeom>
          <a:solidFill>
            <a:srgbClr val="BA1A1A"/>
          </a:solidFill>
          <a:ln w="0">
            <a:solidFill>
              <a:srgbClr val="000000">
                <a:alpha val="0"/>
              </a:srgbClr>
            </a:solidFill>
            <a:prstDash val="solid"/>
          </a:ln>
        </p:spPr>
        <p:txBody>
          <a:bodyPr/>
          <a:lstStyle/>
          <a:p>
            <a:endParaRPr lang="en-US"/>
          </a:p>
        </p:txBody>
      </p:sp>
      <p:sp>
        <p:nvSpPr>
          <p:cNvPr id="14" name="Rectangle 13">
            <a:extLst>
              <a:ext uri="{FF2B5EF4-FFF2-40B4-BE49-F238E27FC236}">
                <a16:creationId xmlns:a16="http://schemas.microsoft.com/office/drawing/2014/main" id="{D34C2BC3-DB7C-4F17-BE71-6A1139AF75B2}"/>
              </a:ext>
            </a:extLst>
          </p:cNvPr>
          <p:cNvSpPr>
            <a:spLocks noGrp="1"/>
          </p:cNvSpPr>
          <p:nvPr/>
        </p:nvSpPr>
        <p:spPr>
          <a:xfrm>
            <a:off x="2758631" y="4171950"/>
            <a:ext cx="83820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75" b="1">
                <a:solidFill>
                  <a:srgbClr val="BA1A1A"/>
                </a:solidFill>
                <a:latin typeface="Aptos"/>
                <a:ea typeface="Aptos"/>
                <a:cs typeface="Aptos"/>
              </a:defRPr>
            </a:pPr>
            <a:r>
              <a:rPr sz="1275" b="1">
                <a:solidFill>
                  <a:srgbClr val="BA1A1A"/>
                </a:solidFill>
                <a:latin typeface="Aptos"/>
                <a:ea typeface="Aptos"/>
                <a:cs typeface="Aptos"/>
              </a:rPr>
              <a:t>-6.3 pp</a:t>
            </a:r>
          </a:p>
        </p:txBody>
      </p:sp>
      <p:sp>
        <p:nvSpPr>
          <p:cNvPr id="15" name="Rectangle 14">
            <a:extLst>
              <a:ext uri="{FF2B5EF4-FFF2-40B4-BE49-F238E27FC236}">
                <a16:creationId xmlns:a16="http://schemas.microsoft.com/office/drawing/2014/main" id="{32B9E0B6-081A-4698-905A-15A0FC0812C1}"/>
              </a:ext>
            </a:extLst>
          </p:cNvPr>
          <p:cNvSpPr>
            <a:spLocks noGrp="1"/>
          </p:cNvSpPr>
          <p:nvPr/>
        </p:nvSpPr>
        <p:spPr>
          <a:xfrm>
            <a:off x="2324100" y="4495800"/>
            <a:ext cx="1428750" cy="1905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0">
                <a:solidFill>
                  <a:srgbClr val="566166"/>
                </a:solidFill>
                <a:latin typeface="Aptos"/>
                <a:ea typeface="Aptos"/>
                <a:cs typeface="Aptos"/>
              </a:defRPr>
            </a:pPr>
            <a:r>
              <a:rPr sz="1050" b="0">
                <a:solidFill>
                  <a:srgbClr val="566166"/>
                </a:solidFill>
                <a:latin typeface="Aptos"/>
                <a:ea typeface="Aptos"/>
                <a:cs typeface="Aptos"/>
              </a:rPr>
              <a:t>p = 0.004</a:t>
            </a:r>
          </a:p>
        </p:txBody>
      </p:sp>
      <p:sp>
        <p:nvSpPr>
          <p:cNvPr id="16" name="Rounded Rectangle 15">
            <a:extLst>
              <a:ext uri="{FF2B5EF4-FFF2-40B4-BE49-F238E27FC236}">
                <a16:creationId xmlns:a16="http://schemas.microsoft.com/office/drawing/2014/main" id="{EACEAFF6-F26B-4ACC-BADF-498E79679091}"/>
              </a:ext>
            </a:extLst>
          </p:cNvPr>
          <p:cNvSpPr>
            <a:spLocks noGrp="1"/>
          </p:cNvSpPr>
          <p:nvPr/>
        </p:nvSpPr>
        <p:spPr>
          <a:xfrm>
            <a:off x="4438650" y="2247900"/>
            <a:ext cx="2857500" cy="2895600"/>
          </a:xfrm>
          <a:prstGeom prst="roundRect">
            <a:avLst>
              <a:gd name="adj" fmla="val 2667"/>
            </a:avLst>
          </a:prstGeom>
          <a:solidFill>
            <a:srgbClr val="FFFFFF"/>
          </a:solidFill>
          <a:ln w="9525">
            <a:solidFill>
              <a:srgbClr val="C5CDD0"/>
            </a:solidFill>
            <a:prstDash val="solid"/>
          </a:ln>
        </p:spPr>
        <p:txBody>
          <a:bodyPr/>
          <a:lstStyle/>
          <a:p>
            <a:endParaRPr lang="en-US"/>
          </a:p>
        </p:txBody>
      </p:sp>
      <p:sp>
        <p:nvSpPr>
          <p:cNvPr id="17" name="Rectangle 16">
            <a:extLst>
              <a:ext uri="{FF2B5EF4-FFF2-40B4-BE49-F238E27FC236}">
                <a16:creationId xmlns:a16="http://schemas.microsoft.com/office/drawing/2014/main" id="{B0C6881B-01E7-4711-AF48-786FAC54B8B1}"/>
              </a:ext>
            </a:extLst>
          </p:cNvPr>
          <p:cNvSpPr>
            <a:spLocks noGrp="1"/>
          </p:cNvSpPr>
          <p:nvPr/>
        </p:nvSpPr>
        <p:spPr>
          <a:xfrm>
            <a:off x="4667250" y="2533650"/>
            <a:ext cx="2286000" cy="2857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025" b="1">
                <a:solidFill>
                  <a:srgbClr val="161D1F"/>
                </a:solidFill>
                <a:latin typeface="Aptos Display"/>
                <a:ea typeface="Aptos Display"/>
                <a:cs typeface="Aptos Display"/>
              </a:defRPr>
            </a:pPr>
            <a:r>
              <a:rPr sz="2025" b="1">
                <a:solidFill>
                  <a:srgbClr val="161D1F"/>
                </a:solidFill>
                <a:latin typeface="Aptos Display"/>
                <a:ea typeface="Aptos Display"/>
                <a:cs typeface="Aptos Display"/>
              </a:rPr>
              <a:t>Duration</a:t>
            </a:r>
          </a:p>
        </p:txBody>
      </p:sp>
      <p:sp>
        <p:nvSpPr>
          <p:cNvPr id="18" name="Rectangle 17">
            <a:extLst>
              <a:ext uri="{FF2B5EF4-FFF2-40B4-BE49-F238E27FC236}">
                <a16:creationId xmlns:a16="http://schemas.microsoft.com/office/drawing/2014/main" id="{6603D273-198E-4DDF-97D0-B3EF8C8F23E2}"/>
              </a:ext>
            </a:extLst>
          </p:cNvPr>
          <p:cNvSpPr>
            <a:spLocks noGrp="1"/>
          </p:cNvSpPr>
          <p:nvPr/>
        </p:nvSpPr>
        <p:spPr>
          <a:xfrm>
            <a:off x="4667250" y="3048000"/>
            <a:ext cx="2400300" cy="9525"/>
          </a:xfrm>
          <a:prstGeom prst="rect">
            <a:avLst/>
          </a:prstGeom>
          <a:solidFill>
            <a:srgbClr val="C5CDD0"/>
          </a:solidFill>
          <a:ln w="0">
            <a:solidFill>
              <a:srgbClr val="000000">
                <a:alpha val="0"/>
              </a:srgbClr>
            </a:solidFill>
            <a:prstDash val="solid"/>
          </a:ln>
        </p:spPr>
        <p:txBody>
          <a:bodyPr/>
          <a:lstStyle/>
          <a:p>
            <a:endParaRPr lang="en-US"/>
          </a:p>
        </p:txBody>
      </p:sp>
      <p:sp>
        <p:nvSpPr>
          <p:cNvPr id="19" name="Rectangle 18">
            <a:extLst>
              <a:ext uri="{FF2B5EF4-FFF2-40B4-BE49-F238E27FC236}">
                <a16:creationId xmlns:a16="http://schemas.microsoft.com/office/drawing/2014/main" id="{412253CB-71EB-4E5A-B02C-B84BCED5A841}"/>
              </a:ext>
            </a:extLst>
          </p:cNvPr>
          <p:cNvSpPr>
            <a:spLocks noGrp="1"/>
          </p:cNvSpPr>
          <p:nvPr/>
        </p:nvSpPr>
        <p:spPr>
          <a:xfrm>
            <a:off x="4667250" y="3333750"/>
            <a:ext cx="91440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566166"/>
                </a:solidFill>
                <a:latin typeface="Aptos"/>
                <a:ea typeface="Aptos"/>
                <a:cs typeface="Aptos"/>
              </a:defRPr>
            </a:pPr>
            <a:r>
              <a:rPr sz="1200" b="1">
                <a:solidFill>
                  <a:srgbClr val="566166"/>
                </a:solidFill>
                <a:latin typeface="Aptos"/>
                <a:ea typeface="Aptos"/>
                <a:cs typeface="Aptos"/>
              </a:rPr>
              <a:t>Good</a:t>
            </a:r>
          </a:p>
        </p:txBody>
      </p:sp>
      <p:sp>
        <p:nvSpPr>
          <p:cNvPr id="20" name="Rectangle 19">
            <a:extLst>
              <a:ext uri="{FF2B5EF4-FFF2-40B4-BE49-F238E27FC236}">
                <a16:creationId xmlns:a16="http://schemas.microsoft.com/office/drawing/2014/main" id="{E5B401DF-790E-41D9-8E78-EFAAE0F70C3B}"/>
              </a:ext>
            </a:extLst>
          </p:cNvPr>
          <p:cNvSpPr>
            <a:spLocks noGrp="1"/>
          </p:cNvSpPr>
          <p:nvPr/>
        </p:nvSpPr>
        <p:spPr>
          <a:xfrm>
            <a:off x="5657850" y="3352800"/>
            <a:ext cx="673799" cy="247650"/>
          </a:xfrm>
          <a:prstGeom prst="rect">
            <a:avLst/>
          </a:prstGeom>
          <a:solidFill>
            <a:srgbClr val="0FA978"/>
          </a:solidFill>
          <a:ln w="0">
            <a:solidFill>
              <a:srgbClr val="000000">
                <a:alpha val="0"/>
              </a:srgbClr>
            </a:solidFill>
            <a:prstDash val="solid"/>
          </a:ln>
        </p:spPr>
        <p:txBody>
          <a:bodyPr/>
          <a:lstStyle/>
          <a:p>
            <a:endParaRPr lang="en-US"/>
          </a:p>
        </p:txBody>
      </p:sp>
      <p:sp>
        <p:nvSpPr>
          <p:cNvPr id="21" name="Rectangle 20">
            <a:extLst>
              <a:ext uri="{FF2B5EF4-FFF2-40B4-BE49-F238E27FC236}">
                <a16:creationId xmlns:a16="http://schemas.microsoft.com/office/drawing/2014/main" id="{34CEF9A0-CF24-48B2-9C45-BC72C012EA41}"/>
              </a:ext>
            </a:extLst>
          </p:cNvPr>
          <p:cNvSpPr>
            <a:spLocks noGrp="1"/>
          </p:cNvSpPr>
          <p:nvPr/>
        </p:nvSpPr>
        <p:spPr>
          <a:xfrm>
            <a:off x="6407849" y="3333750"/>
            <a:ext cx="83820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75" b="1">
                <a:solidFill>
                  <a:srgbClr val="0FA978"/>
                </a:solidFill>
                <a:latin typeface="Aptos"/>
                <a:ea typeface="Aptos"/>
                <a:cs typeface="Aptos"/>
              </a:defRPr>
            </a:pPr>
            <a:r>
              <a:rPr sz="1275" b="1">
                <a:solidFill>
                  <a:srgbClr val="0FA978"/>
                </a:solidFill>
                <a:latin typeface="Aptos"/>
                <a:ea typeface="Aptos"/>
                <a:cs typeface="Aptos"/>
              </a:rPr>
              <a:t>+11.8 pp</a:t>
            </a:r>
          </a:p>
        </p:txBody>
      </p:sp>
      <p:sp>
        <p:nvSpPr>
          <p:cNvPr id="22" name="Rectangle 21">
            <a:extLst>
              <a:ext uri="{FF2B5EF4-FFF2-40B4-BE49-F238E27FC236}">
                <a16:creationId xmlns:a16="http://schemas.microsoft.com/office/drawing/2014/main" id="{A7F2B54D-6619-4499-B563-1D57B33A4D34}"/>
              </a:ext>
            </a:extLst>
          </p:cNvPr>
          <p:cNvSpPr>
            <a:spLocks noGrp="1"/>
          </p:cNvSpPr>
          <p:nvPr/>
        </p:nvSpPr>
        <p:spPr>
          <a:xfrm>
            <a:off x="5657850" y="3657600"/>
            <a:ext cx="1428750" cy="1905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0">
                <a:solidFill>
                  <a:srgbClr val="566166"/>
                </a:solidFill>
                <a:latin typeface="Aptos"/>
                <a:ea typeface="Aptos"/>
                <a:cs typeface="Aptos"/>
              </a:defRPr>
            </a:pPr>
            <a:r>
              <a:rPr sz="1050" b="0">
                <a:solidFill>
                  <a:srgbClr val="566166"/>
                </a:solidFill>
                <a:latin typeface="Aptos"/>
                <a:ea typeface="Aptos"/>
                <a:cs typeface="Aptos"/>
              </a:rPr>
              <a:t>p &lt; 0.001</a:t>
            </a:r>
          </a:p>
        </p:txBody>
      </p:sp>
      <p:sp>
        <p:nvSpPr>
          <p:cNvPr id="23" name="Rectangle 22">
            <a:extLst>
              <a:ext uri="{FF2B5EF4-FFF2-40B4-BE49-F238E27FC236}">
                <a16:creationId xmlns:a16="http://schemas.microsoft.com/office/drawing/2014/main" id="{6FE59CEC-5B3C-4061-B1AA-E945143CF159}"/>
              </a:ext>
            </a:extLst>
          </p:cNvPr>
          <p:cNvSpPr>
            <a:spLocks noGrp="1"/>
          </p:cNvSpPr>
          <p:nvPr/>
        </p:nvSpPr>
        <p:spPr>
          <a:xfrm>
            <a:off x="4667250" y="4171950"/>
            <a:ext cx="91440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566166"/>
                </a:solidFill>
                <a:latin typeface="Aptos"/>
                <a:ea typeface="Aptos"/>
                <a:cs typeface="Aptos"/>
              </a:defRPr>
            </a:pPr>
            <a:r>
              <a:rPr sz="1200" b="1">
                <a:solidFill>
                  <a:srgbClr val="566166"/>
                </a:solidFill>
                <a:latin typeface="Aptos"/>
                <a:ea typeface="Aptos"/>
                <a:cs typeface="Aptos"/>
              </a:rPr>
              <a:t>Poor</a:t>
            </a:r>
          </a:p>
        </p:txBody>
      </p:sp>
      <p:sp>
        <p:nvSpPr>
          <p:cNvPr id="24" name="Rectangle 23">
            <a:extLst>
              <a:ext uri="{FF2B5EF4-FFF2-40B4-BE49-F238E27FC236}">
                <a16:creationId xmlns:a16="http://schemas.microsoft.com/office/drawing/2014/main" id="{13B4A858-7143-4E54-A63B-76EB42E8B507}"/>
              </a:ext>
            </a:extLst>
          </p:cNvPr>
          <p:cNvSpPr>
            <a:spLocks noGrp="1"/>
          </p:cNvSpPr>
          <p:nvPr/>
        </p:nvSpPr>
        <p:spPr>
          <a:xfrm>
            <a:off x="5657850" y="4191000"/>
            <a:ext cx="673799" cy="247650"/>
          </a:xfrm>
          <a:prstGeom prst="rect">
            <a:avLst/>
          </a:prstGeom>
          <a:solidFill>
            <a:srgbClr val="BA1A1A"/>
          </a:solidFill>
          <a:ln w="0">
            <a:solidFill>
              <a:srgbClr val="000000">
                <a:alpha val="0"/>
              </a:srgbClr>
            </a:solidFill>
            <a:prstDash val="solid"/>
          </a:ln>
        </p:spPr>
        <p:txBody>
          <a:bodyPr/>
          <a:lstStyle/>
          <a:p>
            <a:endParaRPr lang="en-US"/>
          </a:p>
        </p:txBody>
      </p:sp>
      <p:sp>
        <p:nvSpPr>
          <p:cNvPr id="25" name="Rectangle 24">
            <a:extLst>
              <a:ext uri="{FF2B5EF4-FFF2-40B4-BE49-F238E27FC236}">
                <a16:creationId xmlns:a16="http://schemas.microsoft.com/office/drawing/2014/main" id="{7C6739AE-A752-4892-8202-CB290AE3E08F}"/>
              </a:ext>
            </a:extLst>
          </p:cNvPr>
          <p:cNvSpPr>
            <a:spLocks noGrp="1"/>
          </p:cNvSpPr>
          <p:nvPr/>
        </p:nvSpPr>
        <p:spPr>
          <a:xfrm>
            <a:off x="6407849" y="4171950"/>
            <a:ext cx="83820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75" b="1">
                <a:solidFill>
                  <a:srgbClr val="BA1A1A"/>
                </a:solidFill>
                <a:latin typeface="Aptos"/>
                <a:ea typeface="Aptos"/>
                <a:cs typeface="Aptos"/>
              </a:defRPr>
            </a:pPr>
            <a:r>
              <a:rPr sz="1275" b="1">
                <a:solidFill>
                  <a:srgbClr val="BA1A1A"/>
                </a:solidFill>
                <a:latin typeface="Aptos"/>
                <a:ea typeface="Aptos"/>
                <a:cs typeface="Aptos"/>
              </a:rPr>
              <a:t>-11.8 pp</a:t>
            </a:r>
          </a:p>
        </p:txBody>
      </p:sp>
      <p:sp>
        <p:nvSpPr>
          <p:cNvPr id="26" name="Rectangle 25">
            <a:extLst>
              <a:ext uri="{FF2B5EF4-FFF2-40B4-BE49-F238E27FC236}">
                <a16:creationId xmlns:a16="http://schemas.microsoft.com/office/drawing/2014/main" id="{D79E800F-9BE2-42BD-B992-28E34049FEBC}"/>
              </a:ext>
            </a:extLst>
          </p:cNvPr>
          <p:cNvSpPr>
            <a:spLocks noGrp="1"/>
          </p:cNvSpPr>
          <p:nvPr/>
        </p:nvSpPr>
        <p:spPr>
          <a:xfrm>
            <a:off x="5657850" y="4495800"/>
            <a:ext cx="1428750" cy="1905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0">
                <a:solidFill>
                  <a:srgbClr val="566166"/>
                </a:solidFill>
                <a:latin typeface="Aptos"/>
                <a:ea typeface="Aptos"/>
                <a:cs typeface="Aptos"/>
              </a:defRPr>
            </a:pPr>
            <a:r>
              <a:rPr sz="1050" b="0">
                <a:solidFill>
                  <a:srgbClr val="566166"/>
                </a:solidFill>
                <a:latin typeface="Aptos"/>
                <a:ea typeface="Aptos"/>
                <a:cs typeface="Aptos"/>
              </a:rPr>
              <a:t>p &lt; 0.001</a:t>
            </a:r>
          </a:p>
        </p:txBody>
      </p:sp>
      <p:sp>
        <p:nvSpPr>
          <p:cNvPr id="27" name="Rounded Rectangle 26">
            <a:extLst>
              <a:ext uri="{FF2B5EF4-FFF2-40B4-BE49-F238E27FC236}">
                <a16:creationId xmlns:a16="http://schemas.microsoft.com/office/drawing/2014/main" id="{125EBCDC-36D6-4404-BFF2-94B74C908832}"/>
              </a:ext>
            </a:extLst>
          </p:cNvPr>
          <p:cNvSpPr>
            <a:spLocks noGrp="1"/>
          </p:cNvSpPr>
          <p:nvPr/>
        </p:nvSpPr>
        <p:spPr>
          <a:xfrm>
            <a:off x="7772400" y="2247900"/>
            <a:ext cx="2857500" cy="2895600"/>
          </a:xfrm>
          <a:prstGeom prst="roundRect">
            <a:avLst>
              <a:gd name="adj" fmla="val 2667"/>
            </a:avLst>
          </a:prstGeom>
          <a:solidFill>
            <a:srgbClr val="FFFFFF"/>
          </a:solidFill>
          <a:ln w="9525">
            <a:solidFill>
              <a:srgbClr val="C5CDD0"/>
            </a:solidFill>
            <a:prstDash val="solid"/>
          </a:ln>
        </p:spPr>
        <p:txBody>
          <a:bodyPr/>
          <a:lstStyle/>
          <a:p>
            <a:endParaRPr lang="en-US"/>
          </a:p>
        </p:txBody>
      </p:sp>
      <p:sp>
        <p:nvSpPr>
          <p:cNvPr id="28" name="Rectangle 27">
            <a:extLst>
              <a:ext uri="{FF2B5EF4-FFF2-40B4-BE49-F238E27FC236}">
                <a16:creationId xmlns:a16="http://schemas.microsoft.com/office/drawing/2014/main" id="{C4E5F05C-608D-40DC-8410-CAB9C23C226A}"/>
              </a:ext>
            </a:extLst>
          </p:cNvPr>
          <p:cNvSpPr>
            <a:spLocks noGrp="1"/>
          </p:cNvSpPr>
          <p:nvPr/>
        </p:nvSpPr>
        <p:spPr>
          <a:xfrm>
            <a:off x="8001000" y="2533650"/>
            <a:ext cx="2286000" cy="2857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025" b="1">
                <a:solidFill>
                  <a:srgbClr val="161D1F"/>
                </a:solidFill>
                <a:latin typeface="Aptos Display"/>
                <a:ea typeface="Aptos Display"/>
                <a:cs typeface="Aptos Display"/>
              </a:defRPr>
            </a:pPr>
            <a:r>
              <a:rPr sz="2025" b="1">
                <a:solidFill>
                  <a:srgbClr val="161D1F"/>
                </a:solidFill>
                <a:latin typeface="Aptos Display"/>
                <a:ea typeface="Aptos Display"/>
                <a:cs typeface="Aptos Display"/>
              </a:rPr>
              <a:t>Orientation</a:t>
            </a:r>
          </a:p>
        </p:txBody>
      </p:sp>
      <p:sp>
        <p:nvSpPr>
          <p:cNvPr id="29" name="Rectangle 28">
            <a:extLst>
              <a:ext uri="{FF2B5EF4-FFF2-40B4-BE49-F238E27FC236}">
                <a16:creationId xmlns:a16="http://schemas.microsoft.com/office/drawing/2014/main" id="{51671C1E-854C-40E8-A06C-15822F4A2028}"/>
              </a:ext>
            </a:extLst>
          </p:cNvPr>
          <p:cNvSpPr>
            <a:spLocks noGrp="1"/>
          </p:cNvSpPr>
          <p:nvPr/>
        </p:nvSpPr>
        <p:spPr>
          <a:xfrm>
            <a:off x="8001000" y="3048000"/>
            <a:ext cx="2400300" cy="9525"/>
          </a:xfrm>
          <a:prstGeom prst="rect">
            <a:avLst/>
          </a:prstGeom>
          <a:solidFill>
            <a:srgbClr val="C5CDD0"/>
          </a:solidFill>
          <a:ln w="0">
            <a:solidFill>
              <a:srgbClr val="000000">
                <a:alpha val="0"/>
              </a:srgbClr>
            </a:solidFill>
            <a:prstDash val="solid"/>
          </a:ln>
        </p:spPr>
        <p:txBody>
          <a:bodyPr/>
          <a:lstStyle/>
          <a:p>
            <a:endParaRPr lang="en-US"/>
          </a:p>
        </p:txBody>
      </p:sp>
      <p:sp>
        <p:nvSpPr>
          <p:cNvPr id="30" name="Rectangle 29">
            <a:extLst>
              <a:ext uri="{FF2B5EF4-FFF2-40B4-BE49-F238E27FC236}">
                <a16:creationId xmlns:a16="http://schemas.microsoft.com/office/drawing/2014/main" id="{0928E720-5F18-49D1-8113-39E35C6BF960}"/>
              </a:ext>
            </a:extLst>
          </p:cNvPr>
          <p:cNvSpPr>
            <a:spLocks noGrp="1"/>
          </p:cNvSpPr>
          <p:nvPr/>
        </p:nvSpPr>
        <p:spPr>
          <a:xfrm>
            <a:off x="8001000" y="3333750"/>
            <a:ext cx="91440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566166"/>
                </a:solidFill>
                <a:latin typeface="Aptos"/>
                <a:ea typeface="Aptos"/>
                <a:cs typeface="Aptos"/>
              </a:defRPr>
            </a:pPr>
            <a:r>
              <a:rPr sz="1200" b="1">
                <a:solidFill>
                  <a:srgbClr val="566166"/>
                </a:solidFill>
                <a:latin typeface="Aptos"/>
                <a:ea typeface="Aptos"/>
                <a:cs typeface="Aptos"/>
              </a:rPr>
              <a:t>Good</a:t>
            </a:r>
          </a:p>
        </p:txBody>
      </p:sp>
      <p:sp>
        <p:nvSpPr>
          <p:cNvPr id="31" name="Rectangle 30">
            <a:extLst>
              <a:ext uri="{FF2B5EF4-FFF2-40B4-BE49-F238E27FC236}">
                <a16:creationId xmlns:a16="http://schemas.microsoft.com/office/drawing/2014/main" id="{04538810-2AD0-471B-B3EF-3AAE76D725E4}"/>
              </a:ext>
            </a:extLst>
          </p:cNvPr>
          <p:cNvSpPr>
            <a:spLocks noGrp="1"/>
          </p:cNvSpPr>
          <p:nvPr/>
        </p:nvSpPr>
        <p:spPr>
          <a:xfrm>
            <a:off x="8991600" y="3352800"/>
            <a:ext cx="581787" cy="247650"/>
          </a:xfrm>
          <a:prstGeom prst="rect">
            <a:avLst/>
          </a:prstGeom>
          <a:solidFill>
            <a:srgbClr val="0FA978"/>
          </a:solidFill>
          <a:ln w="0">
            <a:solidFill>
              <a:srgbClr val="000000">
                <a:alpha val="0"/>
              </a:srgbClr>
            </a:solidFill>
            <a:prstDash val="solid"/>
          </a:ln>
        </p:spPr>
        <p:txBody>
          <a:bodyPr/>
          <a:lstStyle/>
          <a:p>
            <a:endParaRPr lang="en-US"/>
          </a:p>
        </p:txBody>
      </p:sp>
      <p:sp>
        <p:nvSpPr>
          <p:cNvPr id="32" name="Rectangle 31">
            <a:extLst>
              <a:ext uri="{FF2B5EF4-FFF2-40B4-BE49-F238E27FC236}">
                <a16:creationId xmlns:a16="http://schemas.microsoft.com/office/drawing/2014/main" id="{89D9381D-40A2-46E8-8689-92C9A47811A0}"/>
              </a:ext>
            </a:extLst>
          </p:cNvPr>
          <p:cNvSpPr>
            <a:spLocks noGrp="1"/>
          </p:cNvSpPr>
          <p:nvPr/>
        </p:nvSpPr>
        <p:spPr>
          <a:xfrm>
            <a:off x="9649587" y="3333750"/>
            <a:ext cx="83820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75" b="1">
                <a:solidFill>
                  <a:srgbClr val="0FA978"/>
                </a:solidFill>
                <a:latin typeface="Aptos"/>
                <a:ea typeface="Aptos"/>
                <a:cs typeface="Aptos"/>
              </a:defRPr>
            </a:pPr>
            <a:r>
              <a:rPr sz="1275" b="1">
                <a:solidFill>
                  <a:srgbClr val="0FA978"/>
                </a:solidFill>
                <a:latin typeface="Aptos"/>
                <a:ea typeface="Aptos"/>
                <a:cs typeface="Aptos"/>
              </a:rPr>
              <a:t>+10.2 pp</a:t>
            </a:r>
          </a:p>
        </p:txBody>
      </p:sp>
      <p:sp>
        <p:nvSpPr>
          <p:cNvPr id="33" name="Rectangle 32">
            <a:extLst>
              <a:ext uri="{FF2B5EF4-FFF2-40B4-BE49-F238E27FC236}">
                <a16:creationId xmlns:a16="http://schemas.microsoft.com/office/drawing/2014/main" id="{8C025671-0372-4E75-A00D-57FD4FD1F7FB}"/>
              </a:ext>
            </a:extLst>
          </p:cNvPr>
          <p:cNvSpPr>
            <a:spLocks noGrp="1"/>
          </p:cNvSpPr>
          <p:nvPr/>
        </p:nvSpPr>
        <p:spPr>
          <a:xfrm>
            <a:off x="8991600" y="3657600"/>
            <a:ext cx="1428750" cy="1905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0">
                <a:solidFill>
                  <a:srgbClr val="566166"/>
                </a:solidFill>
                <a:latin typeface="Aptos"/>
                <a:ea typeface="Aptos"/>
                <a:cs typeface="Aptos"/>
              </a:defRPr>
            </a:pPr>
            <a:r>
              <a:rPr sz="1050" b="0">
                <a:solidFill>
                  <a:srgbClr val="566166"/>
                </a:solidFill>
                <a:latin typeface="Aptos"/>
                <a:ea typeface="Aptos"/>
                <a:cs typeface="Aptos"/>
              </a:rPr>
              <a:t>p &lt; 0.001</a:t>
            </a:r>
          </a:p>
        </p:txBody>
      </p:sp>
      <p:sp>
        <p:nvSpPr>
          <p:cNvPr id="34" name="Rectangle 33">
            <a:extLst>
              <a:ext uri="{FF2B5EF4-FFF2-40B4-BE49-F238E27FC236}">
                <a16:creationId xmlns:a16="http://schemas.microsoft.com/office/drawing/2014/main" id="{5FCD28A2-C4F1-41FA-866B-700519FD5D48}"/>
              </a:ext>
            </a:extLst>
          </p:cNvPr>
          <p:cNvSpPr>
            <a:spLocks noGrp="1"/>
          </p:cNvSpPr>
          <p:nvPr/>
        </p:nvSpPr>
        <p:spPr>
          <a:xfrm>
            <a:off x="8001000" y="4171950"/>
            <a:ext cx="91440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566166"/>
                </a:solidFill>
                <a:latin typeface="Aptos"/>
                <a:ea typeface="Aptos"/>
                <a:cs typeface="Aptos"/>
              </a:defRPr>
            </a:pPr>
            <a:r>
              <a:rPr sz="1200" b="1">
                <a:solidFill>
                  <a:srgbClr val="566166"/>
                </a:solidFill>
                <a:latin typeface="Aptos"/>
                <a:ea typeface="Aptos"/>
                <a:cs typeface="Aptos"/>
              </a:rPr>
              <a:t>Fair</a:t>
            </a:r>
          </a:p>
        </p:txBody>
      </p:sp>
      <p:sp>
        <p:nvSpPr>
          <p:cNvPr id="35" name="Rectangle 34">
            <a:extLst>
              <a:ext uri="{FF2B5EF4-FFF2-40B4-BE49-F238E27FC236}">
                <a16:creationId xmlns:a16="http://schemas.microsoft.com/office/drawing/2014/main" id="{CB09013B-452A-49F9-8A44-80C7B911EB1E}"/>
              </a:ext>
            </a:extLst>
          </p:cNvPr>
          <p:cNvSpPr>
            <a:spLocks noGrp="1"/>
          </p:cNvSpPr>
          <p:nvPr/>
        </p:nvSpPr>
        <p:spPr>
          <a:xfrm>
            <a:off x="8991600" y="4191000"/>
            <a:ext cx="581787" cy="247650"/>
          </a:xfrm>
          <a:prstGeom prst="rect">
            <a:avLst/>
          </a:prstGeom>
          <a:solidFill>
            <a:srgbClr val="006877"/>
          </a:solidFill>
          <a:ln w="0">
            <a:solidFill>
              <a:srgbClr val="000000">
                <a:alpha val="0"/>
              </a:srgbClr>
            </a:solidFill>
            <a:prstDash val="solid"/>
          </a:ln>
        </p:spPr>
        <p:txBody>
          <a:bodyPr/>
          <a:lstStyle/>
          <a:p>
            <a:endParaRPr lang="en-US"/>
          </a:p>
        </p:txBody>
      </p:sp>
      <p:sp>
        <p:nvSpPr>
          <p:cNvPr id="36" name="Rectangle 35">
            <a:extLst>
              <a:ext uri="{FF2B5EF4-FFF2-40B4-BE49-F238E27FC236}">
                <a16:creationId xmlns:a16="http://schemas.microsoft.com/office/drawing/2014/main" id="{902C4A5C-9578-4BB8-8A49-2EB6A1E7C6BA}"/>
              </a:ext>
            </a:extLst>
          </p:cNvPr>
          <p:cNvSpPr>
            <a:spLocks noGrp="1"/>
          </p:cNvSpPr>
          <p:nvPr/>
        </p:nvSpPr>
        <p:spPr>
          <a:xfrm>
            <a:off x="9649587" y="4171950"/>
            <a:ext cx="83820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75" b="1">
                <a:solidFill>
                  <a:srgbClr val="006877"/>
                </a:solidFill>
                <a:latin typeface="Aptos"/>
                <a:ea typeface="Aptos"/>
                <a:cs typeface="Aptos"/>
              </a:defRPr>
            </a:pPr>
            <a:r>
              <a:rPr sz="1275" b="1">
                <a:solidFill>
                  <a:srgbClr val="006877"/>
                </a:solidFill>
                <a:latin typeface="Aptos"/>
                <a:ea typeface="Aptos"/>
                <a:cs typeface="Aptos"/>
              </a:rPr>
              <a:t>-10.2 pp</a:t>
            </a:r>
          </a:p>
        </p:txBody>
      </p:sp>
      <p:sp>
        <p:nvSpPr>
          <p:cNvPr id="37" name="Rectangle 36">
            <a:extLst>
              <a:ext uri="{FF2B5EF4-FFF2-40B4-BE49-F238E27FC236}">
                <a16:creationId xmlns:a16="http://schemas.microsoft.com/office/drawing/2014/main" id="{F145F960-F83F-4B0B-8EAE-1F18889C8CA8}"/>
              </a:ext>
            </a:extLst>
          </p:cNvPr>
          <p:cNvSpPr>
            <a:spLocks noGrp="1"/>
          </p:cNvSpPr>
          <p:nvPr/>
        </p:nvSpPr>
        <p:spPr>
          <a:xfrm>
            <a:off x="8991600" y="4495800"/>
            <a:ext cx="1428750" cy="1905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0">
                <a:solidFill>
                  <a:srgbClr val="566166"/>
                </a:solidFill>
                <a:latin typeface="Aptos"/>
                <a:ea typeface="Aptos"/>
                <a:cs typeface="Aptos"/>
              </a:defRPr>
            </a:pPr>
            <a:r>
              <a:rPr sz="1050" b="0">
                <a:solidFill>
                  <a:srgbClr val="566166"/>
                </a:solidFill>
                <a:latin typeface="Aptos"/>
                <a:ea typeface="Aptos"/>
                <a:cs typeface="Aptos"/>
              </a:rPr>
              <a:t>p &lt; 0.001</a:t>
            </a:r>
          </a:p>
        </p:txBody>
      </p:sp>
      <p:sp>
        <p:nvSpPr>
          <p:cNvPr id="38" name="Rectangle 37">
            <a:extLst>
              <a:ext uri="{FF2B5EF4-FFF2-40B4-BE49-F238E27FC236}">
                <a16:creationId xmlns:a16="http://schemas.microsoft.com/office/drawing/2014/main" id="{EE1FC454-0BB5-4F3C-AC9C-C4597068A372}"/>
              </a:ext>
            </a:extLst>
          </p:cNvPr>
          <p:cNvSpPr>
            <a:spLocks noGrp="1"/>
          </p:cNvSpPr>
          <p:nvPr/>
        </p:nvSpPr>
        <p:spPr>
          <a:xfrm>
            <a:off x="1962150" y="5505450"/>
            <a:ext cx="7620000" cy="400050"/>
          </a:xfrm>
          <a:prstGeom prst="rect">
            <a:avLst/>
          </a:prstGeom>
          <a:solidFill>
            <a:srgbClr val="000000">
              <a:alpha val="0"/>
            </a:srgbClr>
          </a:solidFill>
          <a:ln w="0">
            <a:solidFill>
              <a:srgbClr val="000000">
                <a:alpha val="0"/>
              </a:srgbClr>
            </a:solidFill>
            <a:prstDash val="solid"/>
          </a:ln>
        </p:spPr>
        <p:txBody>
          <a:bodyPr lIns="0" tIns="0" rIns="0" bIns="0" anchor="t"/>
          <a:lstStyle/>
          <a:p>
            <a:pPr algn="ctr">
              <a:defRPr sz="1500" b="0">
                <a:solidFill>
                  <a:srgbClr val="161D1F"/>
                </a:solidFill>
                <a:latin typeface="Aptos Display"/>
                <a:ea typeface="Aptos Display"/>
                <a:cs typeface="Aptos Display"/>
              </a:defRPr>
            </a:pPr>
            <a:r>
              <a:rPr sz="1500" b="0">
                <a:solidFill>
                  <a:srgbClr val="161D1F"/>
                </a:solidFill>
                <a:latin typeface="Aptos Display"/>
                <a:ea typeface="Aptos Display"/>
                <a:cs typeface="Aptos Display"/>
              </a:rPr>
              <a:t>Positive bars show gains in Good inhalations; lower error bars show reductions in Fair or Poor classifications.</a:t>
            </a:r>
          </a:p>
        </p:txBody>
      </p:sp>
      <p:sp>
        <p:nvSpPr>
          <p:cNvPr id="39" name="Rectangle 38">
            <a:extLst>
              <a:ext uri="{FF2B5EF4-FFF2-40B4-BE49-F238E27FC236}">
                <a16:creationId xmlns:a16="http://schemas.microsoft.com/office/drawing/2014/main" id="{D9C89A9E-EACA-49CC-A34B-196565678567}"/>
              </a:ext>
            </a:extLst>
          </p:cNvPr>
          <p:cNvSpPr>
            <a:spLocks noGrp="1"/>
          </p:cNvSpPr>
          <p:nvPr/>
        </p:nvSpPr>
        <p:spPr>
          <a:xfrm>
            <a:off x="609600" y="6286500"/>
            <a:ext cx="9906000" cy="9525"/>
          </a:xfrm>
          <a:prstGeom prst="rect">
            <a:avLst/>
          </a:prstGeom>
          <a:solidFill>
            <a:srgbClr val="C5CDD0"/>
          </a:solidFill>
          <a:ln w="0">
            <a:solidFill>
              <a:srgbClr val="000000">
                <a:alpha val="0"/>
              </a:srgbClr>
            </a:solidFill>
            <a:prstDash val="solid"/>
          </a:ln>
        </p:spPr>
        <p:txBody>
          <a:bodyPr/>
          <a:lstStyle/>
          <a:p>
            <a:endParaRPr lang="en-US"/>
          </a:p>
        </p:txBody>
      </p:sp>
      <p:sp>
        <p:nvSpPr>
          <p:cNvPr id="40" name="Rectangle 39">
            <a:extLst>
              <a:ext uri="{FF2B5EF4-FFF2-40B4-BE49-F238E27FC236}">
                <a16:creationId xmlns:a16="http://schemas.microsoft.com/office/drawing/2014/main" id="{9309C5CE-3429-4D11-A5FC-08C296234445}"/>
              </a:ext>
            </a:extLst>
          </p:cNvPr>
          <p:cNvSpPr>
            <a:spLocks noGrp="1"/>
          </p:cNvSpPr>
          <p:nvPr/>
        </p:nvSpPr>
        <p:spPr>
          <a:xfrm>
            <a:off x="609600" y="6419850"/>
            <a:ext cx="723900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75" b="0">
                <a:solidFill>
                  <a:srgbClr val="566166"/>
                </a:solidFill>
                <a:latin typeface="Aptos"/>
                <a:ea typeface="Aptos"/>
                <a:cs typeface="Aptos"/>
              </a:defRPr>
            </a:pPr>
            <a:r>
              <a:rPr sz="975" b="0">
                <a:solidFill>
                  <a:srgbClr val="566166"/>
                </a:solidFill>
                <a:latin typeface="Aptos"/>
                <a:ea typeface="Aptos"/>
                <a:cs typeface="Aptos"/>
              </a:rPr>
              <a:t>RDD 2026 | Pharmacy-led connected inhaler service evaluation</a:t>
            </a:r>
          </a:p>
        </p:txBody>
      </p:sp>
      <p:sp>
        <p:nvSpPr>
          <p:cNvPr id="41" name="Rectangle 40">
            <a:extLst>
              <a:ext uri="{FF2B5EF4-FFF2-40B4-BE49-F238E27FC236}">
                <a16:creationId xmlns:a16="http://schemas.microsoft.com/office/drawing/2014/main" id="{1D69A305-6E44-49DE-908F-58DAAD10DA54}"/>
              </a:ext>
            </a:extLst>
          </p:cNvPr>
          <p:cNvSpPr>
            <a:spLocks noGrp="1"/>
          </p:cNvSpPr>
          <p:nvPr/>
        </p:nvSpPr>
        <p:spPr>
          <a:xfrm>
            <a:off x="11049000" y="6419850"/>
            <a:ext cx="53340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975" b="0">
                <a:solidFill>
                  <a:srgbClr val="566166"/>
                </a:solidFill>
                <a:latin typeface="Aptos"/>
                <a:ea typeface="Aptos"/>
                <a:cs typeface="Aptos"/>
              </a:defRPr>
            </a:pPr>
            <a:r>
              <a:rPr sz="975" b="0">
                <a:solidFill>
                  <a:srgbClr val="566166"/>
                </a:solidFill>
                <a:latin typeface="Aptos"/>
                <a:ea typeface="Aptos"/>
                <a:cs typeface="Aptos"/>
              </a:rPr>
              <a:t>07</a:t>
            </a:r>
          </a:p>
        </p:txBody>
      </p:sp>
    </p:spTree>
    <p:extLst>
      <p:ext uri="{BB962C8B-B14F-4D97-AF65-F5344CB8AC3E}">
        <p14:creationId xmlns:p14="http://schemas.microsoft.com/office/powerpoint/2010/main" val="2877202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background">
            <a:extLst>
              <a:ext uri="{FF2B5EF4-FFF2-40B4-BE49-F238E27FC236}">
                <a16:creationId xmlns:a16="http://schemas.microsoft.com/office/drawing/2014/main" id="{EE5AA2AF-9419-4627-8C46-1B38368A3F65}"/>
              </a:ext>
            </a:extLst>
          </p:cNvPr>
          <p:cNvSpPr>
            <a:spLocks noGrp="1"/>
          </p:cNvSpPr>
          <p:nvPr/>
        </p:nvSpPr>
        <p:spPr>
          <a:xfrm>
            <a:off x="0" y="0"/>
            <a:ext cx="12192000" cy="6858000"/>
          </a:xfrm>
          <a:prstGeom prst="rect">
            <a:avLst/>
          </a:prstGeom>
          <a:solidFill>
            <a:srgbClr val="F1F4F5"/>
          </a:solidFill>
          <a:ln w="0">
            <a:solidFill>
              <a:srgbClr val="000000">
                <a:alpha val="0"/>
              </a:srgbClr>
            </a:solidFill>
            <a:prstDash val="solid"/>
          </a:ln>
        </p:spPr>
        <p:txBody>
          <a:bodyPr/>
          <a:lstStyle/>
          <a:p>
            <a:endParaRPr lang="en-US"/>
          </a:p>
        </p:txBody>
      </p:sp>
      <p:sp>
        <p:nvSpPr>
          <p:cNvPr id="2" name="Rectangle 1">
            <a:extLst>
              <a:ext uri="{FF2B5EF4-FFF2-40B4-BE49-F238E27FC236}">
                <a16:creationId xmlns:a16="http://schemas.microsoft.com/office/drawing/2014/main" id="{D5BEB327-EE1D-47D2-8E02-279112CC01FD}"/>
              </a:ext>
            </a:extLst>
          </p:cNvPr>
          <p:cNvSpPr>
            <a:spLocks noGrp="1"/>
          </p:cNvSpPr>
          <p:nvPr/>
        </p:nvSpPr>
        <p:spPr>
          <a:xfrm>
            <a:off x="1009650" y="457200"/>
            <a:ext cx="4095750" cy="228600"/>
          </a:xfrm>
          <a:prstGeom prst="rect">
            <a:avLst/>
          </a:prstGeom>
          <a:solidFill>
            <a:srgbClr val="000000">
              <a:alpha val="0"/>
            </a:srgbClr>
          </a:solidFill>
          <a:ln w="0">
            <a:solidFill>
              <a:srgbClr val="000000">
                <a:alpha val="0"/>
              </a:srgbClr>
            </a:solidFill>
            <a:prstDash val="solid"/>
          </a:ln>
        </p:spPr>
        <p:txBody>
          <a:bodyPr lIns="0" tIns="0" rIns="0" bIns="0" anchor="ctr"/>
          <a:lstStyle/>
          <a:p>
            <a:pPr algn="l">
              <a:defRPr sz="1125" b="1">
                <a:solidFill>
                  <a:srgbClr val="006877"/>
                </a:solidFill>
                <a:latin typeface="Aptos"/>
                <a:ea typeface="Aptos"/>
                <a:cs typeface="Aptos"/>
              </a:defRPr>
            </a:pPr>
            <a:r>
              <a:rPr sz="1125" b="1">
                <a:solidFill>
                  <a:srgbClr val="006877"/>
                </a:solidFill>
                <a:latin typeface="Aptos"/>
                <a:ea typeface="Aptos"/>
                <a:cs typeface="Aptos"/>
              </a:rPr>
              <a:t>CONCLUSION</a:t>
            </a:r>
          </a:p>
        </p:txBody>
      </p:sp>
      <p:sp>
        <p:nvSpPr>
          <p:cNvPr id="3" name="Rectangle 2">
            <a:extLst>
              <a:ext uri="{FF2B5EF4-FFF2-40B4-BE49-F238E27FC236}">
                <a16:creationId xmlns:a16="http://schemas.microsoft.com/office/drawing/2014/main" id="{0D7F0400-28B7-43FE-85E8-5719EBEAEAD6}"/>
              </a:ext>
            </a:extLst>
          </p:cNvPr>
          <p:cNvSpPr>
            <a:spLocks noGrp="1"/>
          </p:cNvSpPr>
          <p:nvPr/>
        </p:nvSpPr>
        <p:spPr>
          <a:xfrm>
            <a:off x="609600" y="561975"/>
            <a:ext cx="266700" cy="19050"/>
          </a:xfrm>
          <a:prstGeom prst="rect">
            <a:avLst/>
          </a:prstGeom>
          <a:solidFill>
            <a:srgbClr val="006877"/>
          </a:solidFill>
          <a:ln w="0">
            <a:solidFill>
              <a:srgbClr val="000000">
                <a:alpha val="0"/>
              </a:srgbClr>
            </a:solidFill>
            <a:prstDash val="solid"/>
          </a:ln>
        </p:spPr>
        <p:txBody>
          <a:bodyPr/>
          <a:lstStyle/>
          <a:p>
            <a:endParaRPr lang="en-US"/>
          </a:p>
        </p:txBody>
      </p:sp>
      <p:sp>
        <p:nvSpPr>
          <p:cNvPr id="4" name="Rectangle 3">
            <a:extLst>
              <a:ext uri="{FF2B5EF4-FFF2-40B4-BE49-F238E27FC236}">
                <a16:creationId xmlns:a16="http://schemas.microsoft.com/office/drawing/2014/main" id="{1ACB18F9-C440-4FF1-8CC3-E66C6BDE022F}"/>
              </a:ext>
            </a:extLst>
          </p:cNvPr>
          <p:cNvSpPr>
            <a:spLocks noGrp="1"/>
          </p:cNvSpPr>
          <p:nvPr/>
        </p:nvSpPr>
        <p:spPr>
          <a:xfrm>
            <a:off x="609600" y="914400"/>
            <a:ext cx="8953500" cy="990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850" b="1">
                <a:solidFill>
                  <a:srgbClr val="161D1F"/>
                </a:solidFill>
                <a:latin typeface="Aptos Display"/>
                <a:ea typeface="Aptos Display"/>
                <a:cs typeface="Aptos Display"/>
              </a:defRPr>
            </a:pPr>
            <a:r>
              <a:rPr sz="2850" b="1">
                <a:solidFill>
                  <a:srgbClr val="161D1F"/>
                </a:solidFill>
                <a:latin typeface="Aptos Display"/>
                <a:ea typeface="Aptos Display"/>
                <a:cs typeface="Aptos Display"/>
              </a:rPr>
              <a:t>Connected inhaler data can support targeted pharmacy coaching in routine care.</a:t>
            </a:r>
          </a:p>
        </p:txBody>
      </p:sp>
      <p:sp>
        <p:nvSpPr>
          <p:cNvPr id="5" name="Rounded Rectangle 4">
            <a:extLst>
              <a:ext uri="{FF2B5EF4-FFF2-40B4-BE49-F238E27FC236}">
                <a16:creationId xmlns:a16="http://schemas.microsoft.com/office/drawing/2014/main" id="{1F0C3D17-B285-4AC7-9634-793AEEB6F49D}"/>
              </a:ext>
            </a:extLst>
          </p:cNvPr>
          <p:cNvSpPr>
            <a:spLocks noGrp="1"/>
          </p:cNvSpPr>
          <p:nvPr/>
        </p:nvSpPr>
        <p:spPr>
          <a:xfrm>
            <a:off x="1409700" y="2495550"/>
            <a:ext cx="9372600" cy="781050"/>
          </a:xfrm>
          <a:prstGeom prst="roundRect">
            <a:avLst>
              <a:gd name="adj" fmla="val 9756"/>
            </a:avLst>
          </a:prstGeom>
          <a:solidFill>
            <a:srgbClr val="D9F2E4"/>
          </a:solidFill>
          <a:ln w="0">
            <a:solidFill>
              <a:srgbClr val="000000">
                <a:alpha val="0"/>
              </a:srgbClr>
            </a:solidFill>
            <a:prstDash val="solid"/>
          </a:ln>
        </p:spPr>
        <p:txBody>
          <a:bodyPr/>
          <a:lstStyle/>
          <a:p>
            <a:endParaRPr lang="en-US"/>
          </a:p>
        </p:txBody>
      </p:sp>
      <p:sp>
        <p:nvSpPr>
          <p:cNvPr id="6" name="Rectangle 5">
            <a:extLst>
              <a:ext uri="{FF2B5EF4-FFF2-40B4-BE49-F238E27FC236}">
                <a16:creationId xmlns:a16="http://schemas.microsoft.com/office/drawing/2014/main" id="{94C2A36E-BB5B-4102-8551-760F37AF4E25}"/>
              </a:ext>
            </a:extLst>
          </p:cNvPr>
          <p:cNvSpPr>
            <a:spLocks noGrp="1"/>
          </p:cNvSpPr>
          <p:nvPr/>
        </p:nvSpPr>
        <p:spPr>
          <a:xfrm>
            <a:off x="1733550" y="2724150"/>
            <a:ext cx="217170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425" b="1">
                <a:solidFill>
                  <a:srgbClr val="0FA978"/>
                </a:solidFill>
                <a:latin typeface="Aptos"/>
                <a:ea typeface="Aptos"/>
                <a:cs typeface="Aptos"/>
              </a:defRPr>
            </a:pPr>
            <a:r>
              <a:rPr sz="1425" b="1">
                <a:solidFill>
                  <a:srgbClr val="0FA978"/>
                </a:solidFill>
                <a:latin typeface="Aptos"/>
                <a:ea typeface="Aptos"/>
                <a:cs typeface="Aptos"/>
              </a:rPr>
              <a:t>What improved</a:t>
            </a:r>
          </a:p>
        </p:txBody>
      </p:sp>
      <p:sp>
        <p:nvSpPr>
          <p:cNvPr id="7" name="Rectangle 6">
            <a:extLst>
              <a:ext uri="{FF2B5EF4-FFF2-40B4-BE49-F238E27FC236}">
                <a16:creationId xmlns:a16="http://schemas.microsoft.com/office/drawing/2014/main" id="{29D58155-C7F9-4BE5-9F53-2E18CE0DAEA1}"/>
              </a:ext>
            </a:extLst>
          </p:cNvPr>
          <p:cNvSpPr>
            <a:spLocks noGrp="1"/>
          </p:cNvSpPr>
          <p:nvPr/>
        </p:nvSpPr>
        <p:spPr>
          <a:xfrm>
            <a:off x="4229100" y="2676525"/>
            <a:ext cx="5886450" cy="4000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350" b="0">
                <a:solidFill>
                  <a:srgbClr val="161D1F"/>
                </a:solidFill>
                <a:latin typeface="Aptos"/>
                <a:ea typeface="Aptos"/>
                <a:cs typeface="Aptos"/>
              </a:defRPr>
            </a:pPr>
            <a:r>
              <a:rPr sz="1350" b="0">
                <a:solidFill>
                  <a:srgbClr val="161D1F"/>
                </a:solidFill>
                <a:latin typeface="Aptos"/>
                <a:ea typeface="Aptos"/>
                <a:cs typeface="Aptos"/>
              </a:rPr>
              <a:t>Error-free inhalations increased and critical-error inhalations decreased between first and last control.</a:t>
            </a:r>
          </a:p>
        </p:txBody>
      </p:sp>
      <p:sp>
        <p:nvSpPr>
          <p:cNvPr id="8" name="Rounded Rectangle 7">
            <a:extLst>
              <a:ext uri="{FF2B5EF4-FFF2-40B4-BE49-F238E27FC236}">
                <a16:creationId xmlns:a16="http://schemas.microsoft.com/office/drawing/2014/main" id="{8F7F101D-4E98-4507-97AE-C1F6F0AA094D}"/>
              </a:ext>
            </a:extLst>
          </p:cNvPr>
          <p:cNvSpPr>
            <a:spLocks noGrp="1"/>
          </p:cNvSpPr>
          <p:nvPr/>
        </p:nvSpPr>
        <p:spPr>
          <a:xfrm>
            <a:off x="1409700" y="3619500"/>
            <a:ext cx="9372600" cy="781050"/>
          </a:xfrm>
          <a:prstGeom prst="roundRect">
            <a:avLst>
              <a:gd name="adj" fmla="val 9756"/>
            </a:avLst>
          </a:prstGeom>
          <a:solidFill>
            <a:srgbClr val="D9F8FC"/>
          </a:solidFill>
          <a:ln w="0">
            <a:solidFill>
              <a:srgbClr val="000000">
                <a:alpha val="0"/>
              </a:srgbClr>
            </a:solidFill>
            <a:prstDash val="solid"/>
          </a:ln>
        </p:spPr>
        <p:txBody>
          <a:bodyPr/>
          <a:lstStyle/>
          <a:p>
            <a:endParaRPr lang="en-US"/>
          </a:p>
        </p:txBody>
      </p:sp>
      <p:sp>
        <p:nvSpPr>
          <p:cNvPr id="9" name="Rectangle 8">
            <a:extLst>
              <a:ext uri="{FF2B5EF4-FFF2-40B4-BE49-F238E27FC236}">
                <a16:creationId xmlns:a16="http://schemas.microsoft.com/office/drawing/2014/main" id="{D62414F8-1C0C-4564-991E-ED4E60016C2F}"/>
              </a:ext>
            </a:extLst>
          </p:cNvPr>
          <p:cNvSpPr>
            <a:spLocks noGrp="1"/>
          </p:cNvSpPr>
          <p:nvPr/>
        </p:nvSpPr>
        <p:spPr>
          <a:xfrm>
            <a:off x="1733550" y="3848100"/>
            <a:ext cx="217170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425" b="1">
                <a:solidFill>
                  <a:srgbClr val="006877"/>
                </a:solidFill>
                <a:latin typeface="Aptos"/>
                <a:ea typeface="Aptos"/>
                <a:cs typeface="Aptos"/>
              </a:defRPr>
            </a:pPr>
            <a:r>
              <a:rPr sz="1425" b="1">
                <a:solidFill>
                  <a:srgbClr val="006877"/>
                </a:solidFill>
                <a:latin typeface="Aptos"/>
                <a:ea typeface="Aptos"/>
                <a:cs typeface="Aptos"/>
              </a:rPr>
              <a:t>What it supports</a:t>
            </a:r>
          </a:p>
        </p:txBody>
      </p:sp>
      <p:sp>
        <p:nvSpPr>
          <p:cNvPr id="10" name="Rectangle 9">
            <a:extLst>
              <a:ext uri="{FF2B5EF4-FFF2-40B4-BE49-F238E27FC236}">
                <a16:creationId xmlns:a16="http://schemas.microsoft.com/office/drawing/2014/main" id="{C5B03485-B99D-416B-ABCC-3C310732FEF9}"/>
              </a:ext>
            </a:extLst>
          </p:cNvPr>
          <p:cNvSpPr>
            <a:spLocks noGrp="1"/>
          </p:cNvSpPr>
          <p:nvPr/>
        </p:nvSpPr>
        <p:spPr>
          <a:xfrm>
            <a:off x="4229100" y="3800475"/>
            <a:ext cx="5886450" cy="4000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350" b="0">
                <a:solidFill>
                  <a:srgbClr val="161D1F"/>
                </a:solidFill>
                <a:latin typeface="Aptos"/>
                <a:ea typeface="Aptos"/>
                <a:cs typeface="Aptos"/>
              </a:defRPr>
            </a:pPr>
            <a:r>
              <a:rPr sz="1350" b="0">
                <a:solidFill>
                  <a:srgbClr val="161D1F"/>
                </a:solidFill>
                <a:latin typeface="Aptos"/>
                <a:ea typeface="Aptos"/>
                <a:cs typeface="Aptos"/>
              </a:rPr>
              <a:t>Sensor-derived objective assessments can inform targeted corrective coaching during pharmacy follow-up.</a:t>
            </a:r>
          </a:p>
        </p:txBody>
      </p:sp>
      <p:sp>
        <p:nvSpPr>
          <p:cNvPr id="11" name="Rounded Rectangle 10">
            <a:extLst>
              <a:ext uri="{FF2B5EF4-FFF2-40B4-BE49-F238E27FC236}">
                <a16:creationId xmlns:a16="http://schemas.microsoft.com/office/drawing/2014/main" id="{97F66702-62AD-4E12-BE01-03F795243BBD}"/>
              </a:ext>
            </a:extLst>
          </p:cNvPr>
          <p:cNvSpPr>
            <a:spLocks noGrp="1"/>
          </p:cNvSpPr>
          <p:nvPr/>
        </p:nvSpPr>
        <p:spPr>
          <a:xfrm>
            <a:off x="1409700" y="4743450"/>
            <a:ext cx="9372600" cy="781050"/>
          </a:xfrm>
          <a:prstGeom prst="roundRect">
            <a:avLst>
              <a:gd name="adj" fmla="val 9756"/>
            </a:avLst>
          </a:prstGeom>
          <a:solidFill>
            <a:srgbClr val="DDEBF8"/>
          </a:solidFill>
          <a:ln w="0">
            <a:solidFill>
              <a:srgbClr val="000000">
                <a:alpha val="0"/>
              </a:srgbClr>
            </a:solidFill>
            <a:prstDash val="solid"/>
          </a:ln>
        </p:spPr>
        <p:txBody>
          <a:bodyPr/>
          <a:lstStyle/>
          <a:p>
            <a:endParaRPr lang="en-US"/>
          </a:p>
        </p:txBody>
      </p:sp>
      <p:sp>
        <p:nvSpPr>
          <p:cNvPr id="12" name="Rectangle 11">
            <a:extLst>
              <a:ext uri="{FF2B5EF4-FFF2-40B4-BE49-F238E27FC236}">
                <a16:creationId xmlns:a16="http://schemas.microsoft.com/office/drawing/2014/main" id="{98823324-5C79-4DF8-9141-65E10407D8E7}"/>
              </a:ext>
            </a:extLst>
          </p:cNvPr>
          <p:cNvSpPr>
            <a:spLocks noGrp="1"/>
          </p:cNvSpPr>
          <p:nvPr/>
        </p:nvSpPr>
        <p:spPr>
          <a:xfrm>
            <a:off x="1733550" y="4972050"/>
            <a:ext cx="217170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425" b="1">
                <a:solidFill>
                  <a:srgbClr val="006877"/>
                </a:solidFill>
                <a:latin typeface="Aptos"/>
                <a:ea typeface="Aptos"/>
                <a:cs typeface="Aptos"/>
              </a:defRPr>
            </a:pPr>
            <a:r>
              <a:rPr sz="1425" b="1">
                <a:solidFill>
                  <a:srgbClr val="006877"/>
                </a:solidFill>
                <a:latin typeface="Aptos"/>
                <a:ea typeface="Aptos"/>
                <a:cs typeface="Aptos"/>
              </a:rPr>
              <a:t>How to interpret it</a:t>
            </a:r>
          </a:p>
        </p:txBody>
      </p:sp>
      <p:sp>
        <p:nvSpPr>
          <p:cNvPr id="13" name="Rectangle 12">
            <a:extLst>
              <a:ext uri="{FF2B5EF4-FFF2-40B4-BE49-F238E27FC236}">
                <a16:creationId xmlns:a16="http://schemas.microsoft.com/office/drawing/2014/main" id="{D99436FD-FC76-47DB-B4CB-39AADCDBCC73}"/>
              </a:ext>
            </a:extLst>
          </p:cNvPr>
          <p:cNvSpPr>
            <a:spLocks noGrp="1"/>
          </p:cNvSpPr>
          <p:nvPr/>
        </p:nvSpPr>
        <p:spPr>
          <a:xfrm>
            <a:off x="4229100" y="4924425"/>
            <a:ext cx="5886450" cy="4000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350" b="0">
                <a:solidFill>
                  <a:srgbClr val="161D1F"/>
                </a:solidFill>
                <a:latin typeface="Aptos"/>
                <a:ea typeface="Aptos"/>
                <a:cs typeface="Aptos"/>
              </a:defRPr>
            </a:pPr>
            <a:r>
              <a:rPr sz="1350" b="0">
                <a:solidFill>
                  <a:srgbClr val="161D1F"/>
                </a:solidFill>
                <a:latin typeface="Aptos"/>
                <a:ea typeface="Aptos"/>
                <a:cs typeface="Aptos"/>
              </a:rPr>
              <a:t>This was a routine-care service evaluation; results support feasibility and observed improvement, not randomized efficacy.</a:t>
            </a:r>
          </a:p>
        </p:txBody>
      </p:sp>
      <p:sp>
        <p:nvSpPr>
          <p:cNvPr id="14" name="Rectangle 13">
            <a:extLst>
              <a:ext uri="{FF2B5EF4-FFF2-40B4-BE49-F238E27FC236}">
                <a16:creationId xmlns:a16="http://schemas.microsoft.com/office/drawing/2014/main" id="{D98DBC4C-E2DD-45F3-BD32-068C16542E73}"/>
              </a:ext>
            </a:extLst>
          </p:cNvPr>
          <p:cNvSpPr>
            <a:spLocks noGrp="1"/>
          </p:cNvSpPr>
          <p:nvPr/>
        </p:nvSpPr>
        <p:spPr>
          <a:xfrm>
            <a:off x="1409700" y="5867400"/>
            <a:ext cx="2095500" cy="3429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250" b="1">
                <a:solidFill>
                  <a:srgbClr val="161D1F"/>
                </a:solidFill>
                <a:latin typeface="Aptos Display"/>
                <a:ea typeface="Aptos Display"/>
                <a:cs typeface="Aptos Display"/>
              </a:defRPr>
            </a:pPr>
            <a:r>
              <a:rPr sz="2250" b="1">
                <a:solidFill>
                  <a:srgbClr val="161D1F"/>
                </a:solidFill>
                <a:latin typeface="Aptos Display"/>
                <a:ea typeface="Aptos Display"/>
                <a:cs typeface="Aptos Display"/>
              </a:rPr>
              <a:t>Thank you</a:t>
            </a:r>
          </a:p>
        </p:txBody>
      </p:sp>
      <p:sp>
        <p:nvSpPr>
          <p:cNvPr id="15" name="Rectangle 14">
            <a:extLst>
              <a:ext uri="{FF2B5EF4-FFF2-40B4-BE49-F238E27FC236}">
                <a16:creationId xmlns:a16="http://schemas.microsoft.com/office/drawing/2014/main" id="{CD5413DD-5EC5-4639-9D69-A873837B8433}"/>
              </a:ext>
            </a:extLst>
          </p:cNvPr>
          <p:cNvSpPr>
            <a:spLocks noGrp="1"/>
          </p:cNvSpPr>
          <p:nvPr/>
        </p:nvSpPr>
        <p:spPr>
          <a:xfrm>
            <a:off x="4076700" y="5924550"/>
            <a:ext cx="314325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350" b="0">
                <a:solidFill>
                  <a:srgbClr val="566166"/>
                </a:solidFill>
                <a:latin typeface="Aptos"/>
                <a:ea typeface="Aptos"/>
                <a:cs typeface="Aptos"/>
              </a:defRPr>
            </a:pPr>
            <a:r>
              <a:rPr sz="1350" b="0">
                <a:solidFill>
                  <a:srgbClr val="566166"/>
                </a:solidFill>
                <a:latin typeface="Aptos"/>
                <a:ea typeface="Aptos"/>
                <a:cs typeface="Aptos"/>
              </a:rPr>
              <a:t>Questions and discussion</a:t>
            </a:r>
          </a:p>
        </p:txBody>
      </p:sp>
      <p:sp>
        <p:nvSpPr>
          <p:cNvPr id="16" name="Rectangle 15">
            <a:extLst>
              <a:ext uri="{FF2B5EF4-FFF2-40B4-BE49-F238E27FC236}">
                <a16:creationId xmlns:a16="http://schemas.microsoft.com/office/drawing/2014/main" id="{329962AC-E803-4E77-BC78-D97017D480ED}"/>
              </a:ext>
            </a:extLst>
          </p:cNvPr>
          <p:cNvSpPr>
            <a:spLocks noGrp="1"/>
          </p:cNvSpPr>
          <p:nvPr/>
        </p:nvSpPr>
        <p:spPr>
          <a:xfrm>
            <a:off x="609600" y="6286500"/>
            <a:ext cx="9906000" cy="9525"/>
          </a:xfrm>
          <a:prstGeom prst="rect">
            <a:avLst/>
          </a:prstGeom>
          <a:solidFill>
            <a:srgbClr val="C5CDD0"/>
          </a:solidFill>
          <a:ln w="0">
            <a:solidFill>
              <a:srgbClr val="000000">
                <a:alpha val="0"/>
              </a:srgbClr>
            </a:solidFill>
            <a:prstDash val="solid"/>
          </a:ln>
        </p:spPr>
        <p:txBody>
          <a:bodyPr/>
          <a:lstStyle/>
          <a:p>
            <a:endParaRPr lang="en-US"/>
          </a:p>
        </p:txBody>
      </p:sp>
      <p:sp>
        <p:nvSpPr>
          <p:cNvPr id="17" name="Rectangle 16">
            <a:extLst>
              <a:ext uri="{FF2B5EF4-FFF2-40B4-BE49-F238E27FC236}">
                <a16:creationId xmlns:a16="http://schemas.microsoft.com/office/drawing/2014/main" id="{DCC8D673-9BB2-4AFB-ACE2-FB76D91AD477}"/>
              </a:ext>
            </a:extLst>
          </p:cNvPr>
          <p:cNvSpPr>
            <a:spLocks noGrp="1"/>
          </p:cNvSpPr>
          <p:nvPr/>
        </p:nvSpPr>
        <p:spPr>
          <a:xfrm>
            <a:off x="609600" y="6419850"/>
            <a:ext cx="723900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75" b="0">
                <a:solidFill>
                  <a:srgbClr val="566166"/>
                </a:solidFill>
                <a:latin typeface="Aptos"/>
                <a:ea typeface="Aptos"/>
                <a:cs typeface="Aptos"/>
              </a:defRPr>
            </a:pPr>
            <a:r>
              <a:rPr sz="975" b="0">
                <a:solidFill>
                  <a:srgbClr val="566166"/>
                </a:solidFill>
                <a:latin typeface="Aptos"/>
                <a:ea typeface="Aptos"/>
                <a:cs typeface="Aptos"/>
              </a:rPr>
              <a:t>RDD 2026 | Pharmacy-led connected inhaler service evaluation</a:t>
            </a:r>
          </a:p>
        </p:txBody>
      </p:sp>
      <p:sp>
        <p:nvSpPr>
          <p:cNvPr id="18" name="Rectangle 17">
            <a:extLst>
              <a:ext uri="{FF2B5EF4-FFF2-40B4-BE49-F238E27FC236}">
                <a16:creationId xmlns:a16="http://schemas.microsoft.com/office/drawing/2014/main" id="{744CBDF8-717F-4623-8829-DC6677663E8D}"/>
              </a:ext>
            </a:extLst>
          </p:cNvPr>
          <p:cNvSpPr>
            <a:spLocks noGrp="1"/>
          </p:cNvSpPr>
          <p:nvPr/>
        </p:nvSpPr>
        <p:spPr>
          <a:xfrm>
            <a:off x="11049000" y="6419850"/>
            <a:ext cx="53340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975" b="0">
                <a:solidFill>
                  <a:srgbClr val="566166"/>
                </a:solidFill>
                <a:latin typeface="Aptos"/>
                <a:ea typeface="Aptos"/>
                <a:cs typeface="Aptos"/>
              </a:defRPr>
            </a:pPr>
            <a:r>
              <a:rPr sz="975" b="0">
                <a:solidFill>
                  <a:srgbClr val="566166"/>
                </a:solidFill>
                <a:latin typeface="Aptos"/>
                <a:ea typeface="Aptos"/>
                <a:cs typeface="Aptos"/>
              </a:rPr>
              <a:t>08</a:t>
            </a:r>
          </a:p>
        </p:txBody>
      </p:sp>
    </p:spTree>
    <p:extLst>
      <p:ext uri="{BB962C8B-B14F-4D97-AF65-F5344CB8AC3E}">
        <p14:creationId xmlns:p14="http://schemas.microsoft.com/office/powerpoint/2010/main" val="2038033588"/>
      </p:ext>
    </p:extLst>
  </p:cSld>
  <p:clrMapOvr>
    <a:masterClrMapping/>
  </p:clrMapOvr>
</p:sld>
</file>

<file path=ppt/theme/theme1.xml><?xml version="1.0" encoding="utf-8"?>
<a:theme xmlns:a="http://schemas.openxmlformats.org/drawingml/2006/main" name="ChatGPT">
  <a:themeElements>
    <a:clrScheme name="ChatGPT">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Calibri Light"/>
        <a:ea typeface="Calibri Light"/>
        <a:cs typeface="Calibri Light"/>
      </a:majorFont>
      <a:minorFont>
        <a:latin typeface="Calibri"/>
        <a:ea typeface="Calibri"/>
        <a:cs typeface="Calibri"/>
      </a:minorFont>
    </a:fontScheme>
    <a:fmtScheme name="ChatGPT">
      <a:fillStyleLst>
        <a:solidFill>
          <a:schemeClr val="phClr"/>
        </a:solidFill>
        <a:solidFill>
          <a:schemeClr val="dk1"/>
        </a:solidFill>
        <a:solidFill>
          <a:schemeClr val="accent1"/>
        </a:solidFill>
      </a:fillStyleLst>
      <a:lnStyleLst>
        <a:ln w="12700">
          <a:solidFill>
            <a:schemeClr val="phClr"/>
          </a:solidFill>
          <a:prstDash val="solid"/>
        </a:ln>
        <a:ln w="19050">
          <a:solidFill>
            <a:schemeClr val="phClr"/>
          </a:solidFill>
          <a:prstDash val="solid"/>
        </a:ln>
        <a:ln w="25400">
          <a:solidFill>
            <a:schemeClr val="phClr"/>
          </a:solidFill>
          <a:prstDash val="solid"/>
        </a:ln>
      </a:lnStyleLst>
      <a:effectStyleLst>
        <a:effectStyle>
          <a:effectLst/>
        </a:effectStyle>
        <a:effectStyle>
          <a:effectLst/>
        </a:effectStyle>
        <a:effectStyle>
          <a:effectLst>
            <a:outerShdw blurRad="57150" dist="19050" dir="5400000">
              <a:srgbClr val="000000">
                <a:alpha val="16000"/>
              </a:srgbClr>
            </a:outerShdw>
          </a:effectLst>
        </a:effectStyle>
        <a:effectStyle>
          <a:effectLst>
            <a:outerShdw blurRad="19050" dist="9525" dir="5400000">
              <a:srgbClr val="000000">
                <a:alpha val="6000"/>
              </a:srgbClr>
            </a:outerShdw>
          </a:effectLst>
        </a:effectStyle>
        <a:effectStyle>
          <a:effectLst>
            <a:outerShdw blurRad="28575" dist="9525" dir="5400000">
              <a:srgbClr val="000000">
                <a:alpha val="8000"/>
              </a:srgbClr>
            </a:outerShdw>
          </a:effectLst>
        </a:effectStyle>
        <a:effectStyle>
          <a:effectLst>
            <a:outerShdw blurRad="57150" dist="19050" dir="5400000">
              <a:srgbClr val="000000">
                <a:alpha val="10000"/>
              </a:srgbClr>
            </a:outerShdw>
          </a:effectLst>
        </a:effectStyle>
        <a:effectStyle>
          <a:effectLst>
            <a:outerShdw blurRad="114300" dist="38100" dir="5400000">
              <a:srgbClr val="000000">
                <a:alpha val="12000"/>
              </a:srgbClr>
            </a:outerShdw>
          </a:effectLst>
        </a:effectStyle>
        <a:effectStyle>
          <a:effectLst>
            <a:outerShdw blurRad="171450" dist="57150" dir="5400000">
              <a:srgbClr val="000000">
                <a:alpha val="16000"/>
              </a:srgbClr>
            </a:outerShdw>
          </a:effectLst>
        </a:effectStyle>
        <a:effectStyle>
          <a:effectLst>
            <a:outerShdw blurRad="266700" dist="95250" dir="5400000">
              <a:srgbClr val="000000">
                <a:alpha val="24000"/>
              </a:srgbClr>
            </a:outerShdw>
          </a:effectLst>
        </a:effectStyle>
      </a:effectStyleLst>
      <a:bgFillStyleLst>
        <a:solidFill>
          <a:schemeClr val="phClr"/>
        </a:solidFill>
        <a:solidFill>
          <a:schemeClr val="phClr">
            <a:tint val="95000"/>
            <a:satMod val="170000"/>
          </a:schemeClr>
        </a:solidFill>
        <a:gradFill>
          <a:gsLst>
            <a:gs pos="0">
              <a:schemeClr val="phClr">
                <a:tint val="93000"/>
                <a:shade val="98000"/>
                <a:lumMod val="102000"/>
                <a:satMod val="150000"/>
              </a:schemeClr>
            </a:gs>
            <a:gs pos="50000">
              <a:schemeClr val="phClr">
                <a:tint val="98000"/>
                <a:shade val="90000"/>
                <a:lumMod val="103000"/>
                <a:satMod val="130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ChatGPT">
  <a:themeElements>
    <a:clrScheme name="ChatGPT">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Calibri Light"/>
        <a:ea typeface="Calibri Light"/>
        <a:cs typeface="Calibri Light"/>
      </a:majorFont>
      <a:minorFont>
        <a:latin typeface="Calibri"/>
        <a:ea typeface="Calibri"/>
        <a:cs typeface="Calibri"/>
      </a:minorFont>
    </a:fontScheme>
    <a:fmtScheme name="ChatGPT">
      <a:fillStyleLst>
        <a:solidFill>
          <a:schemeClr val="phClr"/>
        </a:solidFill>
        <a:solidFill>
          <a:schemeClr val="dk1"/>
        </a:solidFill>
        <a:solidFill>
          <a:schemeClr val="accent1"/>
        </a:solidFill>
      </a:fillStyleLst>
      <a:lnStyleLst>
        <a:ln w="12700">
          <a:solidFill>
            <a:schemeClr val="phClr"/>
          </a:solidFill>
          <a:prstDash val="solid"/>
        </a:ln>
        <a:ln w="19050">
          <a:solidFill>
            <a:schemeClr val="phClr"/>
          </a:solidFill>
          <a:prstDash val="solid"/>
        </a:ln>
        <a:ln w="25400">
          <a:solidFill>
            <a:schemeClr val="phClr"/>
          </a:solidFill>
          <a:prstDash val="solid"/>
        </a:ln>
      </a:lnStyleLst>
      <a:effectStyleLst>
        <a:effectStyle>
          <a:effectLst/>
        </a:effectStyle>
        <a:effectStyle>
          <a:effectLst/>
        </a:effectStyle>
        <a:effectStyle>
          <a:effectLst>
            <a:outerShdw blurRad="57150" dist="19050" dir="5400000">
              <a:srgbClr val="000000">
                <a:alpha val="16000"/>
              </a:srgbClr>
            </a:outerShdw>
          </a:effectLst>
        </a:effectStyle>
        <a:effectStyle>
          <a:effectLst>
            <a:outerShdw blurRad="19050" dist="9525" dir="5400000">
              <a:srgbClr val="000000">
                <a:alpha val="6000"/>
              </a:srgbClr>
            </a:outerShdw>
          </a:effectLst>
        </a:effectStyle>
        <a:effectStyle>
          <a:effectLst>
            <a:outerShdw blurRad="28575" dist="9525" dir="5400000">
              <a:srgbClr val="000000">
                <a:alpha val="8000"/>
              </a:srgbClr>
            </a:outerShdw>
          </a:effectLst>
        </a:effectStyle>
        <a:effectStyle>
          <a:effectLst>
            <a:outerShdw blurRad="57150" dist="19050" dir="5400000">
              <a:srgbClr val="000000">
                <a:alpha val="10000"/>
              </a:srgbClr>
            </a:outerShdw>
          </a:effectLst>
        </a:effectStyle>
        <a:effectStyle>
          <a:effectLst>
            <a:outerShdw blurRad="114300" dist="38100" dir="5400000">
              <a:srgbClr val="000000">
                <a:alpha val="12000"/>
              </a:srgbClr>
            </a:outerShdw>
          </a:effectLst>
        </a:effectStyle>
        <a:effectStyle>
          <a:effectLst>
            <a:outerShdw blurRad="171450" dist="57150" dir="5400000">
              <a:srgbClr val="000000">
                <a:alpha val="16000"/>
              </a:srgbClr>
            </a:outerShdw>
          </a:effectLst>
        </a:effectStyle>
        <a:effectStyle>
          <a:effectLst>
            <a:outerShdw blurRad="266700" dist="95250" dir="5400000">
              <a:srgbClr val="000000">
                <a:alpha val="24000"/>
              </a:srgbClr>
            </a:outerShdw>
          </a:effectLst>
        </a:effectStyle>
      </a:effectStyleLst>
      <a:bgFillStyleLst>
        <a:solidFill>
          <a:schemeClr val="phClr"/>
        </a:solidFill>
        <a:solidFill>
          <a:schemeClr val="phClr">
            <a:tint val="95000"/>
            <a:satMod val="170000"/>
          </a:schemeClr>
        </a:solidFill>
        <a:gradFill>
          <a:gsLst>
            <a:gs pos="0">
              <a:schemeClr val="phClr">
                <a:tint val="93000"/>
                <a:shade val="98000"/>
                <a:lumMod val="102000"/>
                <a:satMod val="150000"/>
              </a:schemeClr>
            </a:gs>
            <a:gs pos="50000">
              <a:schemeClr val="phClr">
                <a:tint val="98000"/>
                <a:shade val="90000"/>
                <a:lumMod val="103000"/>
                <a:satMod val="130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1672</Words>
  <Application>Microsoft Macintosh PowerPoint</Application>
  <DocSecurity>0</DocSecurity>
  <PresentationFormat>Widescreen</PresentationFormat>
  <Paragraphs>195</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Aptos</vt:lpstr>
      <vt:lpstr>Aptos Display</vt:lpstr>
      <vt:lpstr>Calibri</vt:lpstr>
      <vt:lpstr>ChatGPT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dc:title>
  <dc:creator>Walnut Exporter</dc:creator>
  <cp:lastModifiedBy>Martijn Grinovero</cp:lastModifiedBy>
  <cp:revision>1</cp:revision>
  <dcterms:created xsi:type="dcterms:W3CDTF">2026-05-11T16:08:51Z</dcterms:created>
  <dcterms:modified xsi:type="dcterms:W3CDTF">2026-05-12T19:36:01Z</dcterms:modified>
</cp:coreProperties>
</file>